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comments/modernComment_7FFFF042_9C38F0EC.xml" ContentType="application/vnd.ms-powerpoint.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0"/>
  </p:notesMasterIdLst>
  <p:sldIdLst>
    <p:sldId id="2147479530" r:id="rId5"/>
    <p:sldId id="2147479556" r:id="rId6"/>
    <p:sldId id="2147479613" r:id="rId7"/>
    <p:sldId id="2147479614" r:id="rId8"/>
    <p:sldId id="2147479618" r:id="rId9"/>
    <p:sldId id="2147479587" r:id="rId10"/>
    <p:sldId id="2147479610" r:id="rId11"/>
    <p:sldId id="284" r:id="rId12"/>
    <p:sldId id="2147479622" r:id="rId13"/>
    <p:sldId id="2147479621" r:id="rId14"/>
    <p:sldId id="286" r:id="rId15"/>
    <p:sldId id="285" r:id="rId16"/>
    <p:sldId id="296" r:id="rId17"/>
    <p:sldId id="2147479598" r:id="rId18"/>
    <p:sldId id="2147479595" r:id="rId19"/>
    <p:sldId id="2147479594" r:id="rId20"/>
    <p:sldId id="282" r:id="rId21"/>
    <p:sldId id="266" r:id="rId22"/>
    <p:sldId id="272" r:id="rId23"/>
    <p:sldId id="271" r:id="rId24"/>
    <p:sldId id="2147479599" r:id="rId25"/>
    <p:sldId id="276" r:id="rId26"/>
    <p:sldId id="2147479625" r:id="rId27"/>
    <p:sldId id="2147479626" r:id="rId28"/>
    <p:sldId id="2147479627" r:id="rId29"/>
    <p:sldId id="2147479624" r:id="rId30"/>
    <p:sldId id="2147479628" r:id="rId31"/>
    <p:sldId id="2147479574" r:id="rId32"/>
    <p:sldId id="2147479567" r:id="rId33"/>
    <p:sldId id="2147479619" r:id="rId34"/>
    <p:sldId id="2147479623" r:id="rId35"/>
    <p:sldId id="2147479630" r:id="rId36"/>
    <p:sldId id="2147479609" r:id="rId37"/>
    <p:sldId id="2147479586" r:id="rId38"/>
    <p:sldId id="214747962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B939A7C-E173-EA81-1DF3-0D0BDEF123D8}" name="Bruno Capuano" initials="BC" userId="S::brunocapuano@microsoft.com::50371e66-f61e-4c21-b650-c29e2a106971" providerId="AD"/>
  <p188:author id="{526DF9A2-33C5-A206-06EC-FB815EEEF4C6}" name="Pamela Fox" initials="PF" userId="S::pamelafox@microsoft.com::05c421f6-d446-4f2a-8ee0-1060b47b154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1515"/>
    <a:srgbClr val="E4D0F3"/>
    <a:srgbClr val="5DA7E7"/>
    <a:srgbClr val="71D9FF"/>
    <a:srgbClr val="AC62FF"/>
    <a:srgbClr val="0A0B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8501C9-C41A-4DAC-8BBD-A78640F88887}" v="3" dt="2024-09-11T20:17:34.8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86"/>
    <p:restoredTop sz="94664"/>
  </p:normalViewPr>
  <p:slideViewPr>
    <p:cSldViewPr snapToGrid="0">
      <p:cViewPr varScale="1">
        <p:scale>
          <a:sx n="95" d="100"/>
          <a:sy n="95" d="100"/>
        </p:scale>
        <p:origin x="44"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blo Lopes" userId="2f6ec7cb-6063-497e-b8e1-17e41f084d72" providerId="ADAL" clId="{ED8501C9-C41A-4DAC-8BBD-A78640F88887}"/>
    <pc:docChg chg="undo custSel modSld">
      <pc:chgData name="Pablo Lopes" userId="2f6ec7cb-6063-497e-b8e1-17e41f084d72" providerId="ADAL" clId="{ED8501C9-C41A-4DAC-8BBD-A78640F88887}" dt="2024-09-11T21:33:28.692" v="2041"/>
      <pc:docMkLst>
        <pc:docMk/>
      </pc:docMkLst>
      <pc:sldChg chg="modSp mod">
        <pc:chgData name="Pablo Lopes" userId="2f6ec7cb-6063-497e-b8e1-17e41f084d72" providerId="ADAL" clId="{ED8501C9-C41A-4DAC-8BBD-A78640F88887}" dt="2024-09-11T21:17:31.216" v="1202" actId="20577"/>
        <pc:sldMkLst>
          <pc:docMk/>
          <pc:sldMk cId="4044995448" sldId="266"/>
        </pc:sldMkLst>
        <pc:spChg chg="mod">
          <ac:chgData name="Pablo Lopes" userId="2f6ec7cb-6063-497e-b8e1-17e41f084d72" providerId="ADAL" clId="{ED8501C9-C41A-4DAC-8BBD-A78640F88887}" dt="2024-09-11T21:15:54.582" v="1112" actId="20577"/>
          <ac:spMkLst>
            <pc:docMk/>
            <pc:sldMk cId="4044995448" sldId="266"/>
            <ac:spMk id="2" creationId="{3BAB9744-4816-484E-D674-985CE733AEA1}"/>
          </ac:spMkLst>
        </pc:spChg>
        <pc:spChg chg="mod">
          <ac:chgData name="Pablo Lopes" userId="2f6ec7cb-6063-497e-b8e1-17e41f084d72" providerId="ADAL" clId="{ED8501C9-C41A-4DAC-8BBD-A78640F88887}" dt="2024-09-11T21:17:31.216" v="1202" actId="20577"/>
          <ac:spMkLst>
            <pc:docMk/>
            <pc:sldMk cId="4044995448" sldId="266"/>
            <ac:spMk id="3" creationId="{DBA3C9CA-4738-1577-97C3-555BB4C1CDA4}"/>
          </ac:spMkLst>
        </pc:spChg>
      </pc:sldChg>
      <pc:sldChg chg="modSp mod">
        <pc:chgData name="Pablo Lopes" userId="2f6ec7cb-6063-497e-b8e1-17e41f084d72" providerId="ADAL" clId="{ED8501C9-C41A-4DAC-8BBD-A78640F88887}" dt="2024-09-11T21:19:41.763" v="1377" actId="20577"/>
        <pc:sldMkLst>
          <pc:docMk/>
          <pc:sldMk cId="2047818731" sldId="271"/>
        </pc:sldMkLst>
        <pc:spChg chg="mod">
          <ac:chgData name="Pablo Lopes" userId="2f6ec7cb-6063-497e-b8e1-17e41f084d72" providerId="ADAL" clId="{ED8501C9-C41A-4DAC-8BBD-A78640F88887}" dt="2024-09-11T21:19:30.497" v="1341"/>
          <ac:spMkLst>
            <pc:docMk/>
            <pc:sldMk cId="2047818731" sldId="271"/>
            <ac:spMk id="2" creationId="{582537A3-495D-52E8-19B7-153F583AA22B}"/>
          </ac:spMkLst>
        </pc:spChg>
        <pc:graphicFrameChg chg="modGraphic">
          <ac:chgData name="Pablo Lopes" userId="2f6ec7cb-6063-497e-b8e1-17e41f084d72" providerId="ADAL" clId="{ED8501C9-C41A-4DAC-8BBD-A78640F88887}" dt="2024-09-11T21:19:41.763" v="1377" actId="20577"/>
          <ac:graphicFrameMkLst>
            <pc:docMk/>
            <pc:sldMk cId="2047818731" sldId="271"/>
            <ac:graphicFrameMk id="6" creationId="{1C006270-350B-2EF9-07DB-A952F603A236}"/>
          </ac:graphicFrameMkLst>
        </pc:graphicFrameChg>
      </pc:sldChg>
      <pc:sldChg chg="modSp mod">
        <pc:chgData name="Pablo Lopes" userId="2f6ec7cb-6063-497e-b8e1-17e41f084d72" providerId="ADAL" clId="{ED8501C9-C41A-4DAC-8BBD-A78640F88887}" dt="2024-09-11T21:19:18.309" v="1340" actId="20577"/>
        <pc:sldMkLst>
          <pc:docMk/>
          <pc:sldMk cId="2200491435" sldId="272"/>
        </pc:sldMkLst>
        <pc:spChg chg="mod">
          <ac:chgData name="Pablo Lopes" userId="2f6ec7cb-6063-497e-b8e1-17e41f084d72" providerId="ADAL" clId="{ED8501C9-C41A-4DAC-8BBD-A78640F88887}" dt="2024-09-11T21:17:41.589" v="1228" actId="20577"/>
          <ac:spMkLst>
            <pc:docMk/>
            <pc:sldMk cId="2200491435" sldId="272"/>
            <ac:spMk id="2" creationId="{7F5AD028-34BC-C7D0-1057-29424D337E04}"/>
          </ac:spMkLst>
        </pc:spChg>
        <pc:spChg chg="mod">
          <ac:chgData name="Pablo Lopes" userId="2f6ec7cb-6063-497e-b8e1-17e41f084d72" providerId="ADAL" clId="{ED8501C9-C41A-4DAC-8BBD-A78640F88887}" dt="2024-09-11T21:19:01.600" v="1305" actId="20577"/>
          <ac:spMkLst>
            <pc:docMk/>
            <pc:sldMk cId="2200491435" sldId="272"/>
            <ac:spMk id="3" creationId="{DE164F54-4E7F-A8E1-BCC2-7533F58B92F3}"/>
          </ac:spMkLst>
        </pc:spChg>
        <pc:spChg chg="mod">
          <ac:chgData name="Pablo Lopes" userId="2f6ec7cb-6063-497e-b8e1-17e41f084d72" providerId="ADAL" clId="{ED8501C9-C41A-4DAC-8BBD-A78640F88887}" dt="2024-09-11T21:19:18.309" v="1340" actId="20577"/>
          <ac:spMkLst>
            <pc:docMk/>
            <pc:sldMk cId="2200491435" sldId="272"/>
            <ac:spMk id="7" creationId="{1365FD35-1CBA-8432-0103-C848B180D887}"/>
          </ac:spMkLst>
        </pc:spChg>
      </pc:sldChg>
      <pc:sldChg chg="modSp mod">
        <pc:chgData name="Pablo Lopes" userId="2f6ec7cb-6063-497e-b8e1-17e41f084d72" providerId="ADAL" clId="{ED8501C9-C41A-4DAC-8BBD-A78640F88887}" dt="2024-09-11T21:20:28.856" v="1422"/>
        <pc:sldMkLst>
          <pc:docMk/>
          <pc:sldMk cId="2272914542" sldId="276"/>
        </pc:sldMkLst>
        <pc:spChg chg="mod">
          <ac:chgData name="Pablo Lopes" userId="2f6ec7cb-6063-497e-b8e1-17e41f084d72" providerId="ADAL" clId="{ED8501C9-C41A-4DAC-8BBD-A78640F88887}" dt="2024-09-11T21:20:28.856" v="1422"/>
          <ac:spMkLst>
            <pc:docMk/>
            <pc:sldMk cId="2272914542" sldId="276"/>
            <ac:spMk id="2" creationId="{F7A75FDF-A7B6-C30A-0D89-3B38AEA8B67A}"/>
          </ac:spMkLst>
        </pc:spChg>
      </pc:sldChg>
      <pc:sldChg chg="modSp mod">
        <pc:chgData name="Pablo Lopes" userId="2f6ec7cb-6063-497e-b8e1-17e41f084d72" providerId="ADAL" clId="{ED8501C9-C41A-4DAC-8BBD-A78640F88887}" dt="2024-09-11T21:15:46.463" v="1093" actId="20577"/>
        <pc:sldMkLst>
          <pc:docMk/>
          <pc:sldMk cId="2881662001" sldId="282"/>
        </pc:sldMkLst>
        <pc:spChg chg="mod">
          <ac:chgData name="Pablo Lopes" userId="2f6ec7cb-6063-497e-b8e1-17e41f084d72" providerId="ADAL" clId="{ED8501C9-C41A-4DAC-8BBD-A78640F88887}" dt="2024-09-11T21:14:43.273" v="1032" actId="20577"/>
          <ac:spMkLst>
            <pc:docMk/>
            <pc:sldMk cId="2881662001" sldId="282"/>
            <ac:spMk id="2" creationId="{32B71248-9AC5-1740-665F-E7680A353CCC}"/>
          </ac:spMkLst>
        </pc:spChg>
        <pc:spChg chg="mod">
          <ac:chgData name="Pablo Lopes" userId="2f6ec7cb-6063-497e-b8e1-17e41f084d72" providerId="ADAL" clId="{ED8501C9-C41A-4DAC-8BBD-A78640F88887}" dt="2024-09-11T21:14:54.256" v="1050" actId="20577"/>
          <ac:spMkLst>
            <pc:docMk/>
            <pc:sldMk cId="2881662001" sldId="282"/>
            <ac:spMk id="14" creationId="{DD6A4917-7B2F-0CC2-623E-3A914E086CC5}"/>
          </ac:spMkLst>
        </pc:spChg>
        <pc:spChg chg="mod">
          <ac:chgData name="Pablo Lopes" userId="2f6ec7cb-6063-497e-b8e1-17e41f084d72" providerId="ADAL" clId="{ED8501C9-C41A-4DAC-8BBD-A78640F88887}" dt="2024-09-11T21:15:09.580" v="1052" actId="27636"/>
          <ac:spMkLst>
            <pc:docMk/>
            <pc:sldMk cId="2881662001" sldId="282"/>
            <ac:spMk id="15" creationId="{DF26475E-F362-A39C-1A77-91F8189F715A}"/>
          </ac:spMkLst>
        </pc:spChg>
        <pc:spChg chg="mod">
          <ac:chgData name="Pablo Lopes" userId="2f6ec7cb-6063-497e-b8e1-17e41f084d72" providerId="ADAL" clId="{ED8501C9-C41A-4DAC-8BBD-A78640F88887}" dt="2024-09-11T21:15:28.800" v="1075" actId="27636"/>
          <ac:spMkLst>
            <pc:docMk/>
            <pc:sldMk cId="2881662001" sldId="282"/>
            <ac:spMk id="16" creationId="{54D0D350-7C87-F0B2-55B6-93948BA5EA02}"/>
          </ac:spMkLst>
        </pc:spChg>
        <pc:spChg chg="mod">
          <ac:chgData name="Pablo Lopes" userId="2f6ec7cb-6063-497e-b8e1-17e41f084d72" providerId="ADAL" clId="{ED8501C9-C41A-4DAC-8BBD-A78640F88887}" dt="2024-09-11T21:15:46.463" v="1093" actId="20577"/>
          <ac:spMkLst>
            <pc:docMk/>
            <pc:sldMk cId="2881662001" sldId="282"/>
            <ac:spMk id="17" creationId="{B8BE9130-F77A-52DA-4C1B-8ECB31C2B4E3}"/>
          </ac:spMkLst>
        </pc:spChg>
      </pc:sldChg>
      <pc:sldChg chg="modSp mod">
        <pc:chgData name="Pablo Lopes" userId="2f6ec7cb-6063-497e-b8e1-17e41f084d72" providerId="ADAL" clId="{ED8501C9-C41A-4DAC-8BBD-A78640F88887}" dt="2024-09-11T19:40:22.767" v="453" actId="20577"/>
        <pc:sldMkLst>
          <pc:docMk/>
          <pc:sldMk cId="705196229" sldId="284"/>
        </pc:sldMkLst>
        <pc:spChg chg="mod">
          <ac:chgData name="Pablo Lopes" userId="2f6ec7cb-6063-497e-b8e1-17e41f084d72" providerId="ADAL" clId="{ED8501C9-C41A-4DAC-8BBD-A78640F88887}" dt="2024-09-11T19:39:50.079" v="398" actId="20577"/>
          <ac:spMkLst>
            <pc:docMk/>
            <pc:sldMk cId="705196229" sldId="284"/>
            <ac:spMk id="2" creationId="{06C54A30-E23D-0DCE-3432-1271F35D2738}"/>
          </ac:spMkLst>
        </pc:spChg>
        <pc:spChg chg="mod">
          <ac:chgData name="Pablo Lopes" userId="2f6ec7cb-6063-497e-b8e1-17e41f084d72" providerId="ADAL" clId="{ED8501C9-C41A-4DAC-8BBD-A78640F88887}" dt="2024-09-11T19:40:01.886" v="422" actId="14100"/>
          <ac:spMkLst>
            <pc:docMk/>
            <pc:sldMk cId="705196229" sldId="284"/>
            <ac:spMk id="26" creationId="{45B6B743-D3C1-FBB3-D856-AC63B5081F5A}"/>
          </ac:spMkLst>
        </pc:spChg>
        <pc:spChg chg="mod">
          <ac:chgData name="Pablo Lopes" userId="2f6ec7cb-6063-497e-b8e1-17e41f084d72" providerId="ADAL" clId="{ED8501C9-C41A-4DAC-8BBD-A78640F88887}" dt="2024-09-11T19:40:14.470" v="443" actId="14100"/>
          <ac:spMkLst>
            <pc:docMk/>
            <pc:sldMk cId="705196229" sldId="284"/>
            <ac:spMk id="45" creationId="{8D3C9F26-79CC-7E68-0A72-1C2BA9EF04C7}"/>
          </ac:spMkLst>
        </pc:spChg>
        <pc:spChg chg="mod">
          <ac:chgData name="Pablo Lopes" userId="2f6ec7cb-6063-497e-b8e1-17e41f084d72" providerId="ADAL" clId="{ED8501C9-C41A-4DAC-8BBD-A78640F88887}" dt="2024-09-11T19:40:22.767" v="453" actId="20577"/>
          <ac:spMkLst>
            <pc:docMk/>
            <pc:sldMk cId="705196229" sldId="284"/>
            <ac:spMk id="51" creationId="{8FA6F8B6-6D80-F10E-6201-95DFC4CED1E9}"/>
          </ac:spMkLst>
        </pc:spChg>
      </pc:sldChg>
      <pc:sldChg chg="modSp mod">
        <pc:chgData name="Pablo Lopes" userId="2f6ec7cb-6063-497e-b8e1-17e41f084d72" providerId="ADAL" clId="{ED8501C9-C41A-4DAC-8BBD-A78640F88887}" dt="2024-09-11T20:13:26.288" v="603" actId="20577"/>
        <pc:sldMkLst>
          <pc:docMk/>
          <pc:sldMk cId="1722781018" sldId="285"/>
        </pc:sldMkLst>
        <pc:spChg chg="mod">
          <ac:chgData name="Pablo Lopes" userId="2f6ec7cb-6063-497e-b8e1-17e41f084d72" providerId="ADAL" clId="{ED8501C9-C41A-4DAC-8BBD-A78640F88887}" dt="2024-09-11T20:13:26.288" v="603" actId="20577"/>
          <ac:spMkLst>
            <pc:docMk/>
            <pc:sldMk cId="1722781018" sldId="285"/>
            <ac:spMk id="2" creationId="{3E3077D7-563A-74D8-3877-10050B7B3E23}"/>
          </ac:spMkLst>
        </pc:spChg>
      </pc:sldChg>
      <pc:sldChg chg="modSp mod">
        <pc:chgData name="Pablo Lopes" userId="2f6ec7cb-6063-497e-b8e1-17e41f084d72" providerId="ADAL" clId="{ED8501C9-C41A-4DAC-8BBD-A78640F88887}" dt="2024-09-11T19:58:22.068" v="584" actId="20577"/>
        <pc:sldMkLst>
          <pc:docMk/>
          <pc:sldMk cId="3504881074" sldId="286"/>
        </pc:sldMkLst>
        <pc:spChg chg="mod">
          <ac:chgData name="Pablo Lopes" userId="2f6ec7cb-6063-497e-b8e1-17e41f084d72" providerId="ADAL" clId="{ED8501C9-C41A-4DAC-8BBD-A78640F88887}" dt="2024-09-11T19:57:36.125" v="540" actId="20577"/>
          <ac:spMkLst>
            <pc:docMk/>
            <pc:sldMk cId="3504881074" sldId="286"/>
            <ac:spMk id="2" creationId="{76010F95-CAA5-F1E9-61FA-7E7B47509063}"/>
          </ac:spMkLst>
        </pc:spChg>
        <pc:spChg chg="mod">
          <ac:chgData name="Pablo Lopes" userId="2f6ec7cb-6063-497e-b8e1-17e41f084d72" providerId="ADAL" clId="{ED8501C9-C41A-4DAC-8BBD-A78640F88887}" dt="2024-09-11T19:58:08.676" v="555" actId="404"/>
          <ac:spMkLst>
            <pc:docMk/>
            <pc:sldMk cId="3504881074" sldId="286"/>
            <ac:spMk id="15" creationId="{C97629F9-E2DE-654D-F667-946205EB5D94}"/>
          </ac:spMkLst>
        </pc:spChg>
        <pc:spChg chg="mod">
          <ac:chgData name="Pablo Lopes" userId="2f6ec7cb-6063-497e-b8e1-17e41f084d72" providerId="ADAL" clId="{ED8501C9-C41A-4DAC-8BBD-A78640F88887}" dt="2024-09-11T19:58:22.068" v="584" actId="20577"/>
          <ac:spMkLst>
            <pc:docMk/>
            <pc:sldMk cId="3504881074" sldId="286"/>
            <ac:spMk id="18" creationId="{F40A618B-FD53-890B-BEDB-10476ADB656C}"/>
          </ac:spMkLst>
        </pc:spChg>
      </pc:sldChg>
      <pc:sldChg chg="modSp mod">
        <pc:chgData name="Pablo Lopes" userId="2f6ec7cb-6063-497e-b8e1-17e41f084d72" providerId="ADAL" clId="{ED8501C9-C41A-4DAC-8BBD-A78640F88887}" dt="2024-09-11T20:17:34.824" v="841" actId="20577"/>
        <pc:sldMkLst>
          <pc:docMk/>
          <pc:sldMk cId="2041654853" sldId="296"/>
        </pc:sldMkLst>
        <pc:spChg chg="mod">
          <ac:chgData name="Pablo Lopes" userId="2f6ec7cb-6063-497e-b8e1-17e41f084d72" providerId="ADAL" clId="{ED8501C9-C41A-4DAC-8BBD-A78640F88887}" dt="2024-09-11T20:17:34.824" v="841" actId="20577"/>
          <ac:spMkLst>
            <pc:docMk/>
            <pc:sldMk cId="2041654853" sldId="296"/>
            <ac:spMk id="18" creationId="{0277CC11-D452-DBA0-7DEC-7B8BAD705AEF}"/>
          </ac:spMkLst>
        </pc:spChg>
        <pc:spChg chg="mod">
          <ac:chgData name="Pablo Lopes" userId="2f6ec7cb-6063-497e-b8e1-17e41f084d72" providerId="ADAL" clId="{ED8501C9-C41A-4DAC-8BBD-A78640F88887}" dt="2024-09-11T20:13:40.286" v="634" actId="20577"/>
          <ac:spMkLst>
            <pc:docMk/>
            <pc:sldMk cId="2041654853" sldId="296"/>
            <ac:spMk id="37" creationId="{732E8199-71B2-A061-C900-2F61E9957B57}"/>
          </ac:spMkLst>
        </pc:spChg>
        <pc:spChg chg="mod">
          <ac:chgData name="Pablo Lopes" userId="2f6ec7cb-6063-497e-b8e1-17e41f084d72" providerId="ADAL" clId="{ED8501C9-C41A-4DAC-8BBD-A78640F88887}" dt="2024-09-11T20:14:18.403" v="647"/>
          <ac:spMkLst>
            <pc:docMk/>
            <pc:sldMk cId="2041654853" sldId="296"/>
            <ac:spMk id="42" creationId="{AC3628F4-9420-623F-D3F8-4F8CB5F2D10F}"/>
          </ac:spMkLst>
        </pc:spChg>
        <pc:spChg chg="mod">
          <ac:chgData name="Pablo Lopes" userId="2f6ec7cb-6063-497e-b8e1-17e41f084d72" providerId="ADAL" clId="{ED8501C9-C41A-4DAC-8BBD-A78640F88887}" dt="2024-09-11T20:15:30.417" v="715" actId="404"/>
          <ac:spMkLst>
            <pc:docMk/>
            <pc:sldMk cId="2041654853" sldId="296"/>
            <ac:spMk id="43" creationId="{55A5A51A-63CD-4396-7003-45EA689E4006}"/>
          </ac:spMkLst>
        </pc:spChg>
        <pc:spChg chg="mod">
          <ac:chgData name="Pablo Lopes" userId="2f6ec7cb-6063-497e-b8e1-17e41f084d72" providerId="ADAL" clId="{ED8501C9-C41A-4DAC-8BBD-A78640F88887}" dt="2024-09-11T20:16:20.031" v="770" actId="404"/>
          <ac:spMkLst>
            <pc:docMk/>
            <pc:sldMk cId="2041654853" sldId="296"/>
            <ac:spMk id="44" creationId="{C804D57D-DE27-6387-71BB-FAD07967C544}"/>
          </ac:spMkLst>
        </pc:spChg>
        <pc:spChg chg="mod">
          <ac:chgData name="Pablo Lopes" userId="2f6ec7cb-6063-497e-b8e1-17e41f084d72" providerId="ADAL" clId="{ED8501C9-C41A-4DAC-8BBD-A78640F88887}" dt="2024-09-11T20:16:57.002" v="822" actId="20577"/>
          <ac:spMkLst>
            <pc:docMk/>
            <pc:sldMk cId="2041654853" sldId="296"/>
            <ac:spMk id="45" creationId="{622F3747-EA53-C699-41A2-C2FE7FDD30D6}"/>
          </ac:spMkLst>
        </pc:spChg>
        <pc:spChg chg="mod">
          <ac:chgData name="Pablo Lopes" userId="2f6ec7cb-6063-497e-b8e1-17e41f084d72" providerId="ADAL" clId="{ED8501C9-C41A-4DAC-8BBD-A78640F88887}" dt="2024-09-11T20:17:10.483" v="838" actId="20577"/>
          <ac:spMkLst>
            <pc:docMk/>
            <pc:sldMk cId="2041654853" sldId="296"/>
            <ac:spMk id="46" creationId="{F7621652-6242-1EDD-A2F0-6554A5B400D2}"/>
          </ac:spMkLst>
        </pc:spChg>
      </pc:sldChg>
      <pc:sldChg chg="modSp mod">
        <pc:chgData name="Pablo Lopes" userId="2f6ec7cb-6063-497e-b8e1-17e41f084d72" providerId="ADAL" clId="{ED8501C9-C41A-4DAC-8BBD-A78640F88887}" dt="2024-09-11T19:05:17.037" v="77" actId="20577"/>
        <pc:sldMkLst>
          <pc:docMk/>
          <pc:sldMk cId="3845718885" sldId="2147479530"/>
        </pc:sldMkLst>
        <pc:spChg chg="mod">
          <ac:chgData name="Pablo Lopes" userId="2f6ec7cb-6063-497e-b8e1-17e41f084d72" providerId="ADAL" clId="{ED8501C9-C41A-4DAC-8BBD-A78640F88887}" dt="2024-09-11T19:04:43.303" v="2"/>
          <ac:spMkLst>
            <pc:docMk/>
            <pc:sldMk cId="3845718885" sldId="2147479530"/>
            <ac:spMk id="2" creationId="{AAC9597F-E851-7BC8-2461-D5ADA7025EB3}"/>
          </ac:spMkLst>
        </pc:spChg>
        <pc:spChg chg="mod">
          <ac:chgData name="Pablo Lopes" userId="2f6ec7cb-6063-497e-b8e1-17e41f084d72" providerId="ADAL" clId="{ED8501C9-C41A-4DAC-8BBD-A78640F88887}" dt="2024-09-11T19:05:17.037" v="77" actId="20577"/>
          <ac:spMkLst>
            <pc:docMk/>
            <pc:sldMk cId="3845718885" sldId="2147479530"/>
            <ac:spMk id="7" creationId="{9469F220-09AA-B411-7469-37AEC591CA02}"/>
          </ac:spMkLst>
        </pc:spChg>
      </pc:sldChg>
      <pc:sldChg chg="modSp mod">
        <pc:chgData name="Pablo Lopes" userId="2f6ec7cb-6063-497e-b8e1-17e41f084d72" providerId="ADAL" clId="{ED8501C9-C41A-4DAC-8BBD-A78640F88887}" dt="2024-09-11T21:29:37.993" v="1672" actId="20577"/>
        <pc:sldMkLst>
          <pc:docMk/>
          <pc:sldMk cId="2072758822" sldId="2147479567"/>
        </pc:sldMkLst>
        <pc:spChg chg="mod">
          <ac:chgData name="Pablo Lopes" userId="2f6ec7cb-6063-497e-b8e1-17e41f084d72" providerId="ADAL" clId="{ED8501C9-C41A-4DAC-8BBD-A78640F88887}" dt="2024-09-11T21:29:25.656" v="1652" actId="20577"/>
          <ac:spMkLst>
            <pc:docMk/>
            <pc:sldMk cId="2072758822" sldId="2147479567"/>
            <ac:spMk id="2" creationId="{C8BAAB0B-EFA6-6DA4-D5CD-C81739DCCBB8}"/>
          </ac:spMkLst>
        </pc:spChg>
        <pc:graphicFrameChg chg="modGraphic">
          <ac:chgData name="Pablo Lopes" userId="2f6ec7cb-6063-497e-b8e1-17e41f084d72" providerId="ADAL" clId="{ED8501C9-C41A-4DAC-8BBD-A78640F88887}" dt="2024-09-11T21:29:37.993" v="1672" actId="20577"/>
          <ac:graphicFrameMkLst>
            <pc:docMk/>
            <pc:sldMk cId="2072758822" sldId="2147479567"/>
            <ac:graphicFrameMk id="4" creationId="{B93F23C5-466A-408A-AE42-B2715437D952}"/>
          </ac:graphicFrameMkLst>
        </pc:graphicFrameChg>
      </pc:sldChg>
      <pc:sldChg chg="modSp mod">
        <pc:chgData name="Pablo Lopes" userId="2f6ec7cb-6063-497e-b8e1-17e41f084d72" providerId="ADAL" clId="{ED8501C9-C41A-4DAC-8BBD-A78640F88887}" dt="2024-09-11T21:29:10.555" v="1634"/>
        <pc:sldMkLst>
          <pc:docMk/>
          <pc:sldMk cId="3628544028" sldId="2147479574"/>
        </pc:sldMkLst>
        <pc:spChg chg="mod">
          <ac:chgData name="Pablo Lopes" userId="2f6ec7cb-6063-497e-b8e1-17e41f084d72" providerId="ADAL" clId="{ED8501C9-C41A-4DAC-8BBD-A78640F88887}" dt="2024-09-11T21:29:10.555" v="1634"/>
          <ac:spMkLst>
            <pc:docMk/>
            <pc:sldMk cId="3628544028" sldId="2147479574"/>
            <ac:spMk id="2" creationId="{8C9D03D1-349C-0D5B-8534-8EE6F05C7AFD}"/>
          </ac:spMkLst>
        </pc:spChg>
      </pc:sldChg>
      <pc:sldChg chg="modSp mod">
        <pc:chgData name="Pablo Lopes" userId="2f6ec7cb-6063-497e-b8e1-17e41f084d72" providerId="ADAL" clId="{ED8501C9-C41A-4DAC-8BBD-A78640F88887}" dt="2024-09-11T21:31:25.560" v="1840"/>
        <pc:sldMkLst>
          <pc:docMk/>
          <pc:sldMk cId="3290420463" sldId="2147479586"/>
        </pc:sldMkLst>
        <pc:spChg chg="mod">
          <ac:chgData name="Pablo Lopes" userId="2f6ec7cb-6063-497e-b8e1-17e41f084d72" providerId="ADAL" clId="{ED8501C9-C41A-4DAC-8BBD-A78640F88887}" dt="2024-09-11T21:31:25.560" v="1840"/>
          <ac:spMkLst>
            <pc:docMk/>
            <pc:sldMk cId="3290420463" sldId="2147479586"/>
            <ac:spMk id="7" creationId="{CFA88D5A-8D1B-8560-040E-14223294A2A0}"/>
          </ac:spMkLst>
        </pc:spChg>
      </pc:sldChg>
      <pc:sldChg chg="modSp mod">
        <pc:chgData name="Pablo Lopes" userId="2f6ec7cb-6063-497e-b8e1-17e41f084d72" providerId="ADAL" clId="{ED8501C9-C41A-4DAC-8BBD-A78640F88887}" dt="2024-09-11T19:33:36.092" v="138" actId="20577"/>
        <pc:sldMkLst>
          <pc:docMk/>
          <pc:sldMk cId="3685609340" sldId="2147479587"/>
        </pc:sldMkLst>
        <pc:spChg chg="mod">
          <ac:chgData name="Pablo Lopes" userId="2f6ec7cb-6063-497e-b8e1-17e41f084d72" providerId="ADAL" clId="{ED8501C9-C41A-4DAC-8BBD-A78640F88887}" dt="2024-09-11T19:33:36.092" v="138" actId="20577"/>
          <ac:spMkLst>
            <pc:docMk/>
            <pc:sldMk cId="3685609340" sldId="2147479587"/>
            <ac:spMk id="2" creationId="{F82E421F-5265-364F-1D20-D1F394C63B7D}"/>
          </ac:spMkLst>
        </pc:spChg>
      </pc:sldChg>
      <pc:sldChg chg="modSp mod">
        <pc:chgData name="Pablo Lopes" userId="2f6ec7cb-6063-497e-b8e1-17e41f084d72" providerId="ADAL" clId="{ED8501C9-C41A-4DAC-8BBD-A78640F88887}" dt="2024-09-11T20:29:02.615" v="1019" actId="20577"/>
        <pc:sldMkLst>
          <pc:docMk/>
          <pc:sldMk cId="2296303904" sldId="2147479594"/>
        </pc:sldMkLst>
        <pc:spChg chg="mod">
          <ac:chgData name="Pablo Lopes" userId="2f6ec7cb-6063-497e-b8e1-17e41f084d72" providerId="ADAL" clId="{ED8501C9-C41A-4DAC-8BBD-A78640F88887}" dt="2024-09-11T20:29:02.615" v="1019" actId="20577"/>
          <ac:spMkLst>
            <pc:docMk/>
            <pc:sldMk cId="2296303904" sldId="2147479594"/>
            <ac:spMk id="5" creationId="{3F463B64-22FC-B338-733B-1482E5A20BCF}"/>
          </ac:spMkLst>
        </pc:spChg>
        <pc:spChg chg="mod">
          <ac:chgData name="Pablo Lopes" userId="2f6ec7cb-6063-497e-b8e1-17e41f084d72" providerId="ADAL" clId="{ED8501C9-C41A-4DAC-8BBD-A78640F88887}" dt="2024-09-11T20:28:14.250" v="1004" actId="20577"/>
          <ac:spMkLst>
            <pc:docMk/>
            <pc:sldMk cId="2296303904" sldId="2147479594"/>
            <ac:spMk id="17" creationId="{D0E4A0EA-F204-0859-2CB7-50C86127BBBD}"/>
          </ac:spMkLst>
        </pc:spChg>
      </pc:sldChg>
      <pc:sldChg chg="modSp mod">
        <pc:chgData name="Pablo Lopes" userId="2f6ec7cb-6063-497e-b8e1-17e41f084d72" providerId="ADAL" clId="{ED8501C9-C41A-4DAC-8BBD-A78640F88887}" dt="2024-09-11T20:27:57.617" v="959" actId="20577"/>
        <pc:sldMkLst>
          <pc:docMk/>
          <pc:sldMk cId="1405098429" sldId="2147479595"/>
        </pc:sldMkLst>
        <pc:spChg chg="mod">
          <ac:chgData name="Pablo Lopes" userId="2f6ec7cb-6063-497e-b8e1-17e41f084d72" providerId="ADAL" clId="{ED8501C9-C41A-4DAC-8BBD-A78640F88887}" dt="2024-09-11T20:27:38.880" v="928" actId="20577"/>
          <ac:spMkLst>
            <pc:docMk/>
            <pc:sldMk cId="1405098429" sldId="2147479595"/>
            <ac:spMk id="2" creationId="{F1EB5BEC-5F9F-8F4D-AA28-3CAC0D4ABF67}"/>
          </ac:spMkLst>
        </pc:spChg>
        <pc:spChg chg="mod">
          <ac:chgData name="Pablo Lopes" userId="2f6ec7cb-6063-497e-b8e1-17e41f084d72" providerId="ADAL" clId="{ED8501C9-C41A-4DAC-8BBD-A78640F88887}" dt="2024-09-11T20:27:57.617" v="959" actId="20577"/>
          <ac:spMkLst>
            <pc:docMk/>
            <pc:sldMk cId="1405098429" sldId="2147479595"/>
            <ac:spMk id="9" creationId="{BE1BFADC-4446-7ADE-E48F-6E88207DB6AE}"/>
          </ac:spMkLst>
        </pc:spChg>
      </pc:sldChg>
      <pc:sldChg chg="modSp mod">
        <pc:chgData name="Pablo Lopes" userId="2f6ec7cb-6063-497e-b8e1-17e41f084d72" providerId="ADAL" clId="{ED8501C9-C41A-4DAC-8BBD-A78640F88887}" dt="2024-09-11T20:21:04.394" v="897" actId="20577"/>
        <pc:sldMkLst>
          <pc:docMk/>
          <pc:sldMk cId="970540054" sldId="2147479598"/>
        </pc:sldMkLst>
        <pc:spChg chg="mod">
          <ac:chgData name="Pablo Lopes" userId="2f6ec7cb-6063-497e-b8e1-17e41f084d72" providerId="ADAL" clId="{ED8501C9-C41A-4DAC-8BBD-A78640F88887}" dt="2024-09-11T20:20:30.252" v="859" actId="20577"/>
          <ac:spMkLst>
            <pc:docMk/>
            <pc:sldMk cId="970540054" sldId="2147479598"/>
            <ac:spMk id="2" creationId="{FD7D16CA-6CCD-DA45-B360-F9160376A9A0}"/>
          </ac:spMkLst>
        </pc:spChg>
        <pc:spChg chg="mod">
          <ac:chgData name="Pablo Lopes" userId="2f6ec7cb-6063-497e-b8e1-17e41f084d72" providerId="ADAL" clId="{ED8501C9-C41A-4DAC-8BBD-A78640F88887}" dt="2024-09-11T20:21:04.394" v="897" actId="20577"/>
          <ac:spMkLst>
            <pc:docMk/>
            <pc:sldMk cId="970540054" sldId="2147479598"/>
            <ac:spMk id="7" creationId="{83975F1E-D4F2-AD80-D8D1-B4912889FB5A}"/>
          </ac:spMkLst>
        </pc:spChg>
      </pc:sldChg>
      <pc:sldChg chg="modSp mod">
        <pc:chgData name="Pablo Lopes" userId="2f6ec7cb-6063-497e-b8e1-17e41f084d72" providerId="ADAL" clId="{ED8501C9-C41A-4DAC-8BBD-A78640F88887}" dt="2024-09-11T21:20:15.020" v="1421" actId="20577"/>
        <pc:sldMkLst>
          <pc:docMk/>
          <pc:sldMk cId="1889416378" sldId="2147479599"/>
        </pc:sldMkLst>
        <pc:spChg chg="mod">
          <ac:chgData name="Pablo Lopes" userId="2f6ec7cb-6063-497e-b8e1-17e41f084d72" providerId="ADAL" clId="{ED8501C9-C41A-4DAC-8BBD-A78640F88887}" dt="2024-09-11T21:20:02.155" v="1378"/>
          <ac:spMkLst>
            <pc:docMk/>
            <pc:sldMk cId="1889416378" sldId="2147479599"/>
            <ac:spMk id="2" creationId="{4BE938F0-C53E-615D-2384-7DB3556ED6E1}"/>
          </ac:spMkLst>
        </pc:spChg>
        <pc:graphicFrameChg chg="modGraphic">
          <ac:chgData name="Pablo Lopes" userId="2f6ec7cb-6063-497e-b8e1-17e41f084d72" providerId="ADAL" clId="{ED8501C9-C41A-4DAC-8BBD-A78640F88887}" dt="2024-09-11T21:20:15.020" v="1421" actId="20577"/>
          <ac:graphicFrameMkLst>
            <pc:docMk/>
            <pc:sldMk cId="1889416378" sldId="2147479599"/>
            <ac:graphicFrameMk id="5" creationId="{0ACDEE5A-C7EF-433A-C978-6BCDE1A92172}"/>
          </ac:graphicFrameMkLst>
        </pc:graphicFrameChg>
      </pc:sldChg>
      <pc:sldChg chg="modSp mod">
        <pc:chgData name="Pablo Lopes" userId="2f6ec7cb-6063-497e-b8e1-17e41f084d72" providerId="ADAL" clId="{ED8501C9-C41A-4DAC-8BBD-A78640F88887}" dt="2024-09-11T19:35:33.924" v="356" actId="20577"/>
        <pc:sldMkLst>
          <pc:docMk/>
          <pc:sldMk cId="412947693" sldId="2147479610"/>
        </pc:sldMkLst>
        <pc:spChg chg="mod">
          <ac:chgData name="Pablo Lopes" userId="2f6ec7cb-6063-497e-b8e1-17e41f084d72" providerId="ADAL" clId="{ED8501C9-C41A-4DAC-8BBD-A78640F88887}" dt="2024-09-11T19:35:30.036" v="350" actId="1076"/>
          <ac:spMkLst>
            <pc:docMk/>
            <pc:sldMk cId="412947693" sldId="2147479610"/>
            <ac:spMk id="4" creationId="{C7E73EBD-085F-549F-E0B2-B98FF925B2C6}"/>
          </ac:spMkLst>
        </pc:spChg>
        <pc:spChg chg="mod">
          <ac:chgData name="Pablo Lopes" userId="2f6ec7cb-6063-497e-b8e1-17e41f084d72" providerId="ADAL" clId="{ED8501C9-C41A-4DAC-8BBD-A78640F88887}" dt="2024-09-11T19:35:33.924" v="356" actId="20577"/>
          <ac:spMkLst>
            <pc:docMk/>
            <pc:sldMk cId="412947693" sldId="2147479610"/>
            <ac:spMk id="5" creationId="{DE5077A7-B9BD-CCCE-4AFB-DF89DD99C6D0}"/>
          </ac:spMkLst>
        </pc:spChg>
      </pc:sldChg>
      <pc:sldChg chg="modSp mod">
        <pc:chgData name="Pablo Lopes" userId="2f6ec7cb-6063-497e-b8e1-17e41f084d72" providerId="ADAL" clId="{ED8501C9-C41A-4DAC-8BBD-A78640F88887}" dt="2024-09-11T19:28:13.643" v="101"/>
        <pc:sldMkLst>
          <pc:docMk/>
          <pc:sldMk cId="3936671352" sldId="2147479613"/>
        </pc:sldMkLst>
        <pc:spChg chg="mod">
          <ac:chgData name="Pablo Lopes" userId="2f6ec7cb-6063-497e-b8e1-17e41f084d72" providerId="ADAL" clId="{ED8501C9-C41A-4DAC-8BBD-A78640F88887}" dt="2024-09-11T19:28:13.643" v="101"/>
          <ac:spMkLst>
            <pc:docMk/>
            <pc:sldMk cId="3936671352" sldId="2147479613"/>
            <ac:spMk id="25" creationId="{627C13D3-54B7-1D66-88DF-6F22D8A82E7F}"/>
          </ac:spMkLst>
        </pc:spChg>
        <pc:spChg chg="mod">
          <ac:chgData name="Pablo Lopes" userId="2f6ec7cb-6063-497e-b8e1-17e41f084d72" providerId="ADAL" clId="{ED8501C9-C41A-4DAC-8BBD-A78640F88887}" dt="2024-09-11T19:27:59.342" v="100" actId="20577"/>
          <ac:spMkLst>
            <pc:docMk/>
            <pc:sldMk cId="3936671352" sldId="2147479613"/>
            <ac:spMk id="33" creationId="{FF3287C1-B856-81BE-7622-436BCAABE3C4}"/>
          </ac:spMkLst>
        </pc:spChg>
      </pc:sldChg>
      <pc:sldChg chg="modSp mod">
        <pc:chgData name="Pablo Lopes" userId="2f6ec7cb-6063-497e-b8e1-17e41f084d72" providerId="ADAL" clId="{ED8501C9-C41A-4DAC-8BBD-A78640F88887}" dt="2024-09-11T19:28:35.378" v="117" actId="20577"/>
        <pc:sldMkLst>
          <pc:docMk/>
          <pc:sldMk cId="805457708" sldId="2147479614"/>
        </pc:sldMkLst>
        <pc:spChg chg="mod">
          <ac:chgData name="Pablo Lopes" userId="2f6ec7cb-6063-497e-b8e1-17e41f084d72" providerId="ADAL" clId="{ED8501C9-C41A-4DAC-8BBD-A78640F88887}" dt="2024-09-11T19:28:35.378" v="117" actId="20577"/>
          <ac:spMkLst>
            <pc:docMk/>
            <pc:sldMk cId="805457708" sldId="2147479614"/>
            <ac:spMk id="2" creationId="{2CAC00B5-0A27-6977-9C03-7C9D2DF6FA6E}"/>
          </ac:spMkLst>
        </pc:spChg>
      </pc:sldChg>
      <pc:sldChg chg="modSp mod modCm">
        <pc:chgData name="Pablo Lopes" userId="2f6ec7cb-6063-497e-b8e1-17e41f084d72" providerId="ADAL" clId="{ED8501C9-C41A-4DAC-8BBD-A78640F88887}" dt="2024-09-11T19:32:57.027" v="118"/>
        <pc:sldMkLst>
          <pc:docMk/>
          <pc:sldMk cId="2620977388" sldId="2147479618"/>
        </pc:sldMkLst>
        <pc:spChg chg="mod">
          <ac:chgData name="Pablo Lopes" userId="2f6ec7cb-6063-497e-b8e1-17e41f084d72" providerId="ADAL" clId="{ED8501C9-C41A-4DAC-8BBD-A78640F88887}" dt="2024-09-11T19:32:57.027" v="118"/>
          <ac:spMkLst>
            <pc:docMk/>
            <pc:sldMk cId="2620977388" sldId="2147479618"/>
            <ac:spMk id="2" creationId="{9DDA8725-EFA3-1A81-3A4C-1C11D4CF277A}"/>
          </ac:spMkLst>
        </pc:spChg>
        <pc:extLst>
          <p:ext xmlns:p="http://schemas.openxmlformats.org/presentationml/2006/main" uri="{D6D511B9-2390-475A-947B-AFAB55BFBCF1}">
            <pc226:cmChg xmlns:pc226="http://schemas.microsoft.com/office/powerpoint/2022/06/main/command" chg="mod">
              <pc226:chgData name="Pablo Lopes" userId="2f6ec7cb-6063-497e-b8e1-17e41f084d72" providerId="ADAL" clId="{ED8501C9-C41A-4DAC-8BBD-A78640F88887}" dt="2024-09-11T19:32:57.027" v="118"/>
              <pc2:cmMkLst xmlns:pc2="http://schemas.microsoft.com/office/powerpoint/2019/9/main/command">
                <pc:docMk/>
                <pc:sldMk cId="2620977388" sldId="2147479618"/>
                <pc2:cmMk id="{5AE48941-F653-084D-A3E7-8C6047A9B6BC}"/>
              </pc2:cmMkLst>
            </pc226:cmChg>
          </p:ext>
        </pc:extLst>
      </pc:sldChg>
      <pc:sldChg chg="modSp mod">
        <pc:chgData name="Pablo Lopes" userId="2f6ec7cb-6063-497e-b8e1-17e41f084d72" providerId="ADAL" clId="{ED8501C9-C41A-4DAC-8BBD-A78640F88887}" dt="2024-09-11T21:30:52.377" v="1806" actId="20577"/>
        <pc:sldMkLst>
          <pc:docMk/>
          <pc:sldMk cId="3363600352" sldId="2147479619"/>
        </pc:sldMkLst>
        <pc:spChg chg="mod">
          <ac:chgData name="Pablo Lopes" userId="2f6ec7cb-6063-497e-b8e1-17e41f084d72" providerId="ADAL" clId="{ED8501C9-C41A-4DAC-8BBD-A78640F88887}" dt="2024-09-11T21:29:50.131" v="1681" actId="20577"/>
          <ac:spMkLst>
            <pc:docMk/>
            <pc:sldMk cId="3363600352" sldId="2147479619"/>
            <ac:spMk id="2" creationId="{80B87128-B3DF-D829-5199-BBE339A7427E}"/>
          </ac:spMkLst>
        </pc:spChg>
        <pc:graphicFrameChg chg="modGraphic">
          <ac:chgData name="Pablo Lopes" userId="2f6ec7cb-6063-497e-b8e1-17e41f084d72" providerId="ADAL" clId="{ED8501C9-C41A-4DAC-8BBD-A78640F88887}" dt="2024-09-11T21:30:52.377" v="1806" actId="20577"/>
          <ac:graphicFrameMkLst>
            <pc:docMk/>
            <pc:sldMk cId="3363600352" sldId="2147479619"/>
            <ac:graphicFrameMk id="3" creationId="{EDB6C3B1-FC05-9E11-DCF2-D4E75AC3A491}"/>
          </ac:graphicFrameMkLst>
        </pc:graphicFrameChg>
      </pc:sldChg>
      <pc:sldChg chg="modSp mod">
        <pc:chgData name="Pablo Lopes" userId="2f6ec7cb-6063-497e-b8e1-17e41f084d72" providerId="ADAL" clId="{ED8501C9-C41A-4DAC-8BBD-A78640F88887}" dt="2024-09-11T19:49:46.164" v="537"/>
        <pc:sldMkLst>
          <pc:docMk/>
          <pc:sldMk cId="3002731452" sldId="2147479621"/>
        </pc:sldMkLst>
        <pc:spChg chg="mod">
          <ac:chgData name="Pablo Lopes" userId="2f6ec7cb-6063-497e-b8e1-17e41f084d72" providerId="ADAL" clId="{ED8501C9-C41A-4DAC-8BBD-A78640F88887}" dt="2024-09-11T19:48:28.588" v="528" actId="20577"/>
          <ac:spMkLst>
            <pc:docMk/>
            <pc:sldMk cId="3002731452" sldId="2147479621"/>
            <ac:spMk id="2" creationId="{C2FA2B50-988F-57AE-0657-D7EC0F0EEA8F}"/>
          </ac:spMkLst>
        </pc:spChg>
        <pc:spChg chg="mod">
          <ac:chgData name="Pablo Lopes" userId="2f6ec7cb-6063-497e-b8e1-17e41f084d72" providerId="ADAL" clId="{ED8501C9-C41A-4DAC-8BBD-A78640F88887}" dt="2024-09-11T19:49:00.294" v="536" actId="20577"/>
          <ac:spMkLst>
            <pc:docMk/>
            <pc:sldMk cId="3002731452" sldId="2147479621"/>
            <ac:spMk id="36" creationId="{48AB877F-6B50-DA56-66CB-959498129674}"/>
          </ac:spMkLst>
        </pc:spChg>
        <pc:spChg chg="mod">
          <ac:chgData name="Pablo Lopes" userId="2f6ec7cb-6063-497e-b8e1-17e41f084d72" providerId="ADAL" clId="{ED8501C9-C41A-4DAC-8BBD-A78640F88887}" dt="2024-09-11T19:49:46.164" v="537"/>
          <ac:spMkLst>
            <pc:docMk/>
            <pc:sldMk cId="3002731452" sldId="2147479621"/>
            <ac:spMk id="45" creationId="{C8141506-C586-CF49-74BD-4228F7BFCB99}"/>
          </ac:spMkLst>
        </pc:spChg>
      </pc:sldChg>
      <pc:sldChg chg="modSp mod">
        <pc:chgData name="Pablo Lopes" userId="2f6ec7cb-6063-497e-b8e1-17e41f084d72" providerId="ADAL" clId="{ED8501C9-C41A-4DAC-8BBD-A78640F88887}" dt="2024-09-11T19:41:59.911" v="499" actId="404"/>
        <pc:sldMkLst>
          <pc:docMk/>
          <pc:sldMk cId="505365919" sldId="2147479622"/>
        </pc:sldMkLst>
        <pc:spChg chg="mod">
          <ac:chgData name="Pablo Lopes" userId="2f6ec7cb-6063-497e-b8e1-17e41f084d72" providerId="ADAL" clId="{ED8501C9-C41A-4DAC-8BBD-A78640F88887}" dt="2024-09-11T19:40:51.697" v="494" actId="20577"/>
          <ac:spMkLst>
            <pc:docMk/>
            <pc:sldMk cId="505365919" sldId="2147479622"/>
            <ac:spMk id="2" creationId="{5489A5B0-F2BC-7A60-B545-465F89B3B46D}"/>
          </ac:spMkLst>
        </pc:spChg>
        <pc:spChg chg="mod">
          <ac:chgData name="Pablo Lopes" userId="2f6ec7cb-6063-497e-b8e1-17e41f084d72" providerId="ADAL" clId="{ED8501C9-C41A-4DAC-8BBD-A78640F88887}" dt="2024-09-11T19:41:59.911" v="499" actId="404"/>
          <ac:spMkLst>
            <pc:docMk/>
            <pc:sldMk cId="505365919" sldId="2147479622"/>
            <ac:spMk id="19" creationId="{F757CE52-1EEE-144C-6270-B7D1FDD41D1B}"/>
          </ac:spMkLst>
        </pc:spChg>
        <pc:spChg chg="mod">
          <ac:chgData name="Pablo Lopes" userId="2f6ec7cb-6063-497e-b8e1-17e41f084d72" providerId="ADAL" clId="{ED8501C9-C41A-4DAC-8BBD-A78640F88887}" dt="2024-09-11T19:41:23.321" v="497" actId="404"/>
          <ac:spMkLst>
            <pc:docMk/>
            <pc:sldMk cId="505365919" sldId="2147479622"/>
            <ac:spMk id="25" creationId="{51C4C2AF-444D-D933-1739-E3FFCBA89C8D}"/>
          </ac:spMkLst>
        </pc:spChg>
      </pc:sldChg>
      <pc:sldChg chg="modSp mod">
        <pc:chgData name="Pablo Lopes" userId="2f6ec7cb-6063-497e-b8e1-17e41f084d72" providerId="ADAL" clId="{ED8501C9-C41A-4DAC-8BBD-A78640F88887}" dt="2024-09-11T21:31:12.404" v="1838" actId="20577"/>
        <pc:sldMkLst>
          <pc:docMk/>
          <pc:sldMk cId="1731461367" sldId="2147479623"/>
        </pc:sldMkLst>
        <pc:spChg chg="mod">
          <ac:chgData name="Pablo Lopes" userId="2f6ec7cb-6063-497e-b8e1-17e41f084d72" providerId="ADAL" clId="{ED8501C9-C41A-4DAC-8BBD-A78640F88887}" dt="2024-09-11T21:31:12.404" v="1838" actId="20577"/>
          <ac:spMkLst>
            <pc:docMk/>
            <pc:sldMk cId="1731461367" sldId="2147479623"/>
            <ac:spMk id="3" creationId="{5E30541A-3659-172C-9673-12891EF94345}"/>
          </ac:spMkLst>
        </pc:spChg>
      </pc:sldChg>
      <pc:sldChg chg="modSp mod">
        <pc:chgData name="Pablo Lopes" userId="2f6ec7cb-6063-497e-b8e1-17e41f084d72" providerId="ADAL" clId="{ED8501C9-C41A-4DAC-8BBD-A78640F88887}" dt="2024-09-11T21:27:49.163" v="1560" actId="20577"/>
        <pc:sldMkLst>
          <pc:docMk/>
          <pc:sldMk cId="1672353355" sldId="2147479624"/>
        </pc:sldMkLst>
        <pc:spChg chg="mod">
          <ac:chgData name="Pablo Lopes" userId="2f6ec7cb-6063-497e-b8e1-17e41f084d72" providerId="ADAL" clId="{ED8501C9-C41A-4DAC-8BBD-A78640F88887}" dt="2024-09-11T21:27:49.163" v="1560" actId="20577"/>
          <ac:spMkLst>
            <pc:docMk/>
            <pc:sldMk cId="1672353355" sldId="2147479624"/>
            <ac:spMk id="2" creationId="{02C7294D-57F1-2A2C-8AB3-8F84FEFF6879}"/>
          </ac:spMkLst>
        </pc:spChg>
      </pc:sldChg>
      <pc:sldChg chg="modSp mod">
        <pc:chgData name="Pablo Lopes" userId="2f6ec7cb-6063-497e-b8e1-17e41f084d72" providerId="ADAL" clId="{ED8501C9-C41A-4DAC-8BBD-A78640F88887}" dt="2024-09-11T21:20:41.813" v="1467" actId="20577"/>
        <pc:sldMkLst>
          <pc:docMk/>
          <pc:sldMk cId="42448413" sldId="2147479625"/>
        </pc:sldMkLst>
        <pc:spChg chg="mod">
          <ac:chgData name="Pablo Lopes" userId="2f6ec7cb-6063-497e-b8e1-17e41f084d72" providerId="ADAL" clId="{ED8501C9-C41A-4DAC-8BBD-A78640F88887}" dt="2024-09-11T21:20:41.813" v="1467" actId="20577"/>
          <ac:spMkLst>
            <pc:docMk/>
            <pc:sldMk cId="42448413" sldId="2147479625"/>
            <ac:spMk id="2" creationId="{9A8CAF86-5FF1-52AB-BAEF-FEF53C03E0DC}"/>
          </ac:spMkLst>
        </pc:spChg>
      </pc:sldChg>
      <pc:sldChg chg="modSp mod">
        <pc:chgData name="Pablo Lopes" userId="2f6ec7cb-6063-497e-b8e1-17e41f084d72" providerId="ADAL" clId="{ED8501C9-C41A-4DAC-8BBD-A78640F88887}" dt="2024-09-11T21:26:46.429" v="1504" actId="1076"/>
        <pc:sldMkLst>
          <pc:docMk/>
          <pc:sldMk cId="2213715373" sldId="2147479626"/>
        </pc:sldMkLst>
        <pc:spChg chg="mod">
          <ac:chgData name="Pablo Lopes" userId="2f6ec7cb-6063-497e-b8e1-17e41f084d72" providerId="ADAL" clId="{ED8501C9-C41A-4DAC-8BBD-A78640F88887}" dt="2024-09-11T21:26:11.845" v="1480" actId="20577"/>
          <ac:spMkLst>
            <pc:docMk/>
            <pc:sldMk cId="2213715373" sldId="2147479626"/>
            <ac:spMk id="2" creationId="{493D53BA-DDB1-C67A-1283-BD6A9D7A0986}"/>
          </ac:spMkLst>
        </pc:spChg>
        <pc:spChg chg="mod">
          <ac:chgData name="Pablo Lopes" userId="2f6ec7cb-6063-497e-b8e1-17e41f084d72" providerId="ADAL" clId="{ED8501C9-C41A-4DAC-8BBD-A78640F88887}" dt="2024-09-11T21:26:46.429" v="1504" actId="1076"/>
          <ac:spMkLst>
            <pc:docMk/>
            <pc:sldMk cId="2213715373" sldId="2147479626"/>
            <ac:spMk id="5" creationId="{DCE9AC95-67B4-971F-5859-42374E735F34}"/>
          </ac:spMkLst>
        </pc:spChg>
      </pc:sldChg>
      <pc:sldChg chg="modSp mod">
        <pc:chgData name="Pablo Lopes" userId="2f6ec7cb-6063-497e-b8e1-17e41f084d72" providerId="ADAL" clId="{ED8501C9-C41A-4DAC-8BBD-A78640F88887}" dt="2024-09-11T21:27:34.913" v="1541" actId="1076"/>
        <pc:sldMkLst>
          <pc:docMk/>
          <pc:sldMk cId="3347710991" sldId="2147479627"/>
        </pc:sldMkLst>
        <pc:spChg chg="mod">
          <ac:chgData name="Pablo Lopes" userId="2f6ec7cb-6063-497e-b8e1-17e41f084d72" providerId="ADAL" clId="{ED8501C9-C41A-4DAC-8BBD-A78640F88887}" dt="2024-09-11T21:27:07.158" v="1523" actId="20577"/>
          <ac:spMkLst>
            <pc:docMk/>
            <pc:sldMk cId="3347710991" sldId="2147479627"/>
            <ac:spMk id="2" creationId="{F1F9EB41-A1A2-359D-B887-304C6025D3CC}"/>
          </ac:spMkLst>
        </pc:spChg>
        <pc:spChg chg="mod">
          <ac:chgData name="Pablo Lopes" userId="2f6ec7cb-6063-497e-b8e1-17e41f084d72" providerId="ADAL" clId="{ED8501C9-C41A-4DAC-8BBD-A78640F88887}" dt="2024-09-11T21:27:34.913" v="1541" actId="1076"/>
          <ac:spMkLst>
            <pc:docMk/>
            <pc:sldMk cId="3347710991" sldId="2147479627"/>
            <ac:spMk id="5" creationId="{FF06FA7D-63A6-DE49-A50D-C8C45E217308}"/>
          </ac:spMkLst>
        </pc:spChg>
      </pc:sldChg>
      <pc:sldChg chg="modSp mod">
        <pc:chgData name="Pablo Lopes" userId="2f6ec7cb-6063-497e-b8e1-17e41f084d72" providerId="ADAL" clId="{ED8501C9-C41A-4DAC-8BBD-A78640F88887}" dt="2024-09-11T21:28:56.817" v="1633" actId="20577"/>
        <pc:sldMkLst>
          <pc:docMk/>
          <pc:sldMk cId="2751346393" sldId="2147479628"/>
        </pc:sldMkLst>
        <pc:spChg chg="mod">
          <ac:chgData name="Pablo Lopes" userId="2f6ec7cb-6063-497e-b8e1-17e41f084d72" providerId="ADAL" clId="{ED8501C9-C41A-4DAC-8BBD-A78640F88887}" dt="2024-09-11T21:28:14.521" v="1610" actId="20577"/>
          <ac:spMkLst>
            <pc:docMk/>
            <pc:sldMk cId="2751346393" sldId="2147479628"/>
            <ac:spMk id="2" creationId="{27126E9C-8B32-C05E-E890-44F129EA05C2}"/>
          </ac:spMkLst>
        </pc:spChg>
        <pc:spChg chg="mod">
          <ac:chgData name="Pablo Lopes" userId="2f6ec7cb-6063-497e-b8e1-17e41f084d72" providerId="ADAL" clId="{ED8501C9-C41A-4DAC-8BBD-A78640F88887}" dt="2024-09-11T21:28:56.817" v="1633" actId="20577"/>
          <ac:spMkLst>
            <pc:docMk/>
            <pc:sldMk cId="2751346393" sldId="2147479628"/>
            <ac:spMk id="6" creationId="{2B8AEB4C-237A-A5BA-73D2-8B110F7EA41A}"/>
          </ac:spMkLst>
        </pc:spChg>
      </pc:sldChg>
      <pc:sldChg chg="delSp modSp mod">
        <pc:chgData name="Pablo Lopes" userId="2f6ec7cb-6063-497e-b8e1-17e41f084d72" providerId="ADAL" clId="{ED8501C9-C41A-4DAC-8BBD-A78640F88887}" dt="2024-09-11T21:33:28.692" v="2041"/>
        <pc:sldMkLst>
          <pc:docMk/>
          <pc:sldMk cId="240544580" sldId="2147479629"/>
        </pc:sldMkLst>
        <pc:spChg chg="mod">
          <ac:chgData name="Pablo Lopes" userId="2f6ec7cb-6063-497e-b8e1-17e41f084d72" providerId="ADAL" clId="{ED8501C9-C41A-4DAC-8BBD-A78640F88887}" dt="2024-09-11T21:32:14.990" v="1885" actId="20577"/>
          <ac:spMkLst>
            <pc:docMk/>
            <pc:sldMk cId="240544580" sldId="2147479629"/>
            <ac:spMk id="2" creationId="{A07432E4-5134-EA2A-4055-75186FD77F22}"/>
          </ac:spMkLst>
        </pc:spChg>
        <pc:spChg chg="mod">
          <ac:chgData name="Pablo Lopes" userId="2f6ec7cb-6063-497e-b8e1-17e41f084d72" providerId="ADAL" clId="{ED8501C9-C41A-4DAC-8BBD-A78640F88887}" dt="2024-09-11T21:33:09.655" v="2003" actId="20577"/>
          <ac:spMkLst>
            <pc:docMk/>
            <pc:sldMk cId="240544580" sldId="2147479629"/>
            <ac:spMk id="3" creationId="{35A7C4B3-4390-08DF-7364-D4EC45418C0B}"/>
          </ac:spMkLst>
        </pc:spChg>
        <pc:spChg chg="mod">
          <ac:chgData name="Pablo Lopes" userId="2f6ec7cb-6063-497e-b8e1-17e41f084d72" providerId="ADAL" clId="{ED8501C9-C41A-4DAC-8BBD-A78640F88887}" dt="2024-09-11T21:33:19.588" v="2036" actId="20577"/>
          <ac:spMkLst>
            <pc:docMk/>
            <pc:sldMk cId="240544580" sldId="2147479629"/>
            <ac:spMk id="12" creationId="{5592A1CF-730A-74A2-2A6C-3ED0940FFE46}"/>
          </ac:spMkLst>
        </pc:spChg>
        <pc:spChg chg="del mod">
          <ac:chgData name="Pablo Lopes" userId="2f6ec7cb-6063-497e-b8e1-17e41f084d72" providerId="ADAL" clId="{ED8501C9-C41A-4DAC-8BBD-A78640F88887}" dt="2024-09-11T21:33:28.692" v="2041"/>
          <ac:spMkLst>
            <pc:docMk/>
            <pc:sldMk cId="240544580" sldId="2147479629"/>
            <ac:spMk id="16" creationId="{F5DDBD7E-BB72-A937-018E-8F0F3B604333}"/>
          </ac:spMkLst>
        </pc:spChg>
      </pc:sldChg>
      <pc:sldChg chg="modSp mod">
        <pc:chgData name="Pablo Lopes" userId="2f6ec7cb-6063-497e-b8e1-17e41f084d72" providerId="ADAL" clId="{ED8501C9-C41A-4DAC-8BBD-A78640F88887}" dt="2024-09-11T21:31:20.598" v="1839"/>
        <pc:sldMkLst>
          <pc:docMk/>
          <pc:sldMk cId="1207240541" sldId="2147479630"/>
        </pc:sldMkLst>
        <pc:spChg chg="mod">
          <ac:chgData name="Pablo Lopes" userId="2f6ec7cb-6063-497e-b8e1-17e41f084d72" providerId="ADAL" clId="{ED8501C9-C41A-4DAC-8BBD-A78640F88887}" dt="2024-09-11T21:31:20.598" v="1839"/>
          <ac:spMkLst>
            <pc:docMk/>
            <pc:sldMk cId="1207240541" sldId="2147479630"/>
            <ac:spMk id="3" creationId="{A6EB21B9-F842-1599-3CA3-386B65881BA8}"/>
          </ac:spMkLst>
        </pc:spChg>
      </pc:sldChg>
    </pc:docChg>
  </pc:docChgLst>
</pc:chgInfo>
</file>

<file path=ppt/comments/modernComment_7FFFF042_9C38F0EC.xml><?xml version="1.0" encoding="utf-8"?>
<p188:cmLst xmlns:a="http://schemas.openxmlformats.org/drawingml/2006/main" xmlns:r="http://schemas.openxmlformats.org/officeDocument/2006/relationships" xmlns:p188="http://schemas.microsoft.com/office/powerpoint/2018/8/main">
  <p188:cm id="{5AE48941-F653-084D-A3E7-8C6047A9B6BC}" authorId="{526DF9A2-33C5-A206-06EC-FB815EEEF4C6}" status="resolved" created="2024-08-20T00:18:53.823">
    <ac:txMkLst xmlns:ac="http://schemas.microsoft.com/office/drawing/2013/main/command">
      <pc:docMk xmlns:pc="http://schemas.microsoft.com/office/powerpoint/2013/main/command"/>
      <pc:sldMk xmlns:pc="http://schemas.microsoft.com/office/powerpoint/2013/main/command" cId="2620977388" sldId="2147479618"/>
      <ac:spMk id="2" creationId="{9DDA8725-EFA3-1A81-3A4C-1C11D4CF277A}"/>
      <ac:txMk cp="0">
        <ac:context len="42" hash="3309532188"/>
      </ac:txMk>
    </ac:txMkLst>
    <p188:pos x="7044178" y="335902"/>
    <p188:txBody>
      <a:bodyPr/>
      <a:lstStyle/>
      <a:p>
        <a:r>
          <a:rPr lang="en-US"/>
          <a:t>This could be curl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405CB-82A4-468A-A648-ECE9F1B9182C}" type="datetimeFigureOut">
              <a:rPr lang="en-US" smtClean="0"/>
              <a:t>9/12/2024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22E6C-A02C-4BB1-90E8-FA24A474D4B7}" type="slidenum">
              <a:rPr lang="en-US" smtClean="0"/>
              <a:t>‹#›</a:t>
            </a:fld>
            <a:endParaRPr lang="en-US"/>
          </a:p>
        </p:txBody>
      </p:sp>
    </p:spTree>
    <p:extLst>
      <p:ext uri="{BB962C8B-B14F-4D97-AF65-F5344CB8AC3E}">
        <p14:creationId xmlns:p14="http://schemas.microsoft.com/office/powerpoint/2010/main" val="3218720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AC70C-BF33-83D7-DAFB-BD2EB519B9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8E1C35-3178-D61F-2CC5-4C2C451215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6117D8-7172-4046-090D-C6567AE3C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5CC4895-1363-74DB-5FEF-2F94A610C480}"/>
              </a:ext>
            </a:extLst>
          </p:cNvPr>
          <p:cNvSpPr>
            <a:spLocks noGrp="1"/>
          </p:cNvSpPr>
          <p:nvPr>
            <p:ph type="sldNum" sz="quarter" idx="5"/>
          </p:nvPr>
        </p:nvSpPr>
        <p:spPr/>
        <p:txBody>
          <a:bodyPr/>
          <a:lstStyle/>
          <a:p>
            <a:fld id="{9A859BAB-C71C-5948-B622-39FF4D2AFBDC}" type="slidenum">
              <a:rPr lang="en-US" smtClean="0"/>
              <a:t>8</a:t>
            </a:fld>
            <a:endParaRPr lang="en-US"/>
          </a:p>
        </p:txBody>
      </p:sp>
    </p:spTree>
    <p:extLst>
      <p:ext uri="{BB962C8B-B14F-4D97-AF65-F5344CB8AC3E}">
        <p14:creationId xmlns:p14="http://schemas.microsoft.com/office/powerpoint/2010/main" val="27401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FB7DD-07B3-FA5A-FC27-D182989ADA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249BF3-85CC-D97B-2C71-8659715018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E77117-BE63-236B-7115-FBFFA7BE34A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028AAF-DCB3-F33C-128F-CED71A6FC2EE}"/>
              </a:ext>
            </a:extLst>
          </p:cNvPr>
          <p:cNvSpPr>
            <a:spLocks noGrp="1"/>
          </p:cNvSpPr>
          <p:nvPr>
            <p:ph type="sldNum" sz="quarter" idx="5"/>
          </p:nvPr>
        </p:nvSpPr>
        <p:spPr/>
        <p:txBody>
          <a:bodyPr/>
          <a:lstStyle/>
          <a:p>
            <a:fld id="{9A859BAB-C71C-5948-B622-39FF4D2AFBDC}" type="slidenum">
              <a:rPr lang="en-US" smtClean="0"/>
              <a:t>11</a:t>
            </a:fld>
            <a:endParaRPr lang="en-US"/>
          </a:p>
        </p:txBody>
      </p:sp>
    </p:spTree>
    <p:extLst>
      <p:ext uri="{BB962C8B-B14F-4D97-AF65-F5344CB8AC3E}">
        <p14:creationId xmlns:p14="http://schemas.microsoft.com/office/powerpoint/2010/main" val="3483893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092C8D-A9FD-6E9E-3D9B-82B843D027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4E8251-EA2A-BFB0-FC00-91D6401282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A5F1E7-E4AC-5F09-DE66-D072EE59FD7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34173A4-53D9-8318-DC3E-E2A8EE6D9F5F}"/>
              </a:ext>
            </a:extLst>
          </p:cNvPr>
          <p:cNvSpPr>
            <a:spLocks noGrp="1"/>
          </p:cNvSpPr>
          <p:nvPr>
            <p:ph type="sldNum" sz="quarter" idx="5"/>
          </p:nvPr>
        </p:nvSpPr>
        <p:spPr/>
        <p:txBody>
          <a:bodyPr/>
          <a:lstStyle/>
          <a:p>
            <a:fld id="{9A859BAB-C71C-5948-B622-39FF4D2AFBDC}" type="slidenum">
              <a:rPr lang="en-US" smtClean="0"/>
              <a:t>12</a:t>
            </a:fld>
            <a:endParaRPr lang="en-US"/>
          </a:p>
        </p:txBody>
      </p:sp>
    </p:spTree>
    <p:extLst>
      <p:ext uri="{BB962C8B-B14F-4D97-AF65-F5344CB8AC3E}">
        <p14:creationId xmlns:p14="http://schemas.microsoft.com/office/powerpoint/2010/main" val="4087735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250C-5A07-E09F-851A-49101EEEEF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2884AF-514D-6E73-0AB0-C8EBECB9C0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5A23BA-A7B4-2C3C-B9AC-BA7AC9B30DA3}"/>
              </a:ext>
            </a:extLst>
          </p:cNvPr>
          <p:cNvSpPr>
            <a:spLocks noGrp="1"/>
          </p:cNvSpPr>
          <p:nvPr>
            <p:ph type="body" idx="1"/>
          </p:nvPr>
        </p:nvSpPr>
        <p:spPr/>
        <p:txBody>
          <a:bodyPr/>
          <a:lstStyle/>
          <a:p>
            <a:r>
              <a:rPr lang="en-US"/>
              <a:t>So here is what a data ingestion process could look like.</a:t>
            </a:r>
          </a:p>
          <a:p>
            <a:r>
              <a:rPr lang="en-US"/>
              <a:t>First, we store the documents in Azure Blob Storage, so that we have a version of the file that can be rendered as a citation in the app.</a:t>
            </a:r>
          </a:p>
          <a:p>
            <a:r>
              <a:rPr lang="en-US"/>
              <a:t>Then, we extract the text from the documents, using Azure Document Intelligence or a local parser.</a:t>
            </a:r>
          </a:p>
          <a:p>
            <a:r>
              <a:rPr lang="en-US"/>
              <a:t>Next, we split the data into chunks based on optimal token length and sentence boundaries. </a:t>
            </a:r>
          </a:p>
          <a:p>
            <a:r>
              <a:rPr lang="en-US"/>
              <a:t>We take those chunks and compute embeddings for them using an embedding model, like the Azure OpenAI embedding models.</a:t>
            </a:r>
          </a:p>
          <a:p>
            <a:r>
              <a:rPr lang="en-US"/>
              <a:t>Finally, we store the text, embedding, and Blob storage link inside the Azure AI search index.</a:t>
            </a:r>
          </a:p>
          <a:p>
            <a:endParaRPr lang="en-US"/>
          </a:p>
          <a:p>
            <a:r>
              <a:rPr lang="en-US"/>
              <a:t>This whole data ingestion process can run as a Python script locally, and that's what we've done in our open source RAG solution.</a:t>
            </a:r>
          </a:p>
        </p:txBody>
      </p:sp>
      <p:sp>
        <p:nvSpPr>
          <p:cNvPr id="4" name="Slide Number Placeholder 3">
            <a:extLst>
              <a:ext uri="{FF2B5EF4-FFF2-40B4-BE49-F238E27FC236}">
                <a16:creationId xmlns:a16="http://schemas.microsoft.com/office/drawing/2014/main" id="{5BAE18BD-6276-201C-34B8-C548DBD68F4B}"/>
              </a:ext>
            </a:extLst>
          </p:cNvPr>
          <p:cNvSpPr>
            <a:spLocks noGrp="1"/>
          </p:cNvSpPr>
          <p:nvPr>
            <p:ph type="sldNum" sz="quarter" idx="5"/>
          </p:nvPr>
        </p:nvSpPr>
        <p:spPr/>
        <p:txBody>
          <a:bodyPr/>
          <a:lstStyle/>
          <a:p>
            <a:fld id="{9A859BAB-C71C-5948-B622-39FF4D2AFBDC}" type="slidenum">
              <a:rPr lang="en-US" smtClean="0"/>
              <a:t>13</a:t>
            </a:fld>
            <a:endParaRPr lang="en-US"/>
          </a:p>
        </p:txBody>
      </p:sp>
    </p:spTree>
    <p:extLst>
      <p:ext uri="{BB962C8B-B14F-4D97-AF65-F5344CB8AC3E}">
        <p14:creationId xmlns:p14="http://schemas.microsoft.com/office/powerpoint/2010/main" val="109979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6E1BDA-0218-68BB-84E2-864C7D95B6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19973-D532-6FD7-DB01-35B3C93BA3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AF3F8B-BB8D-6CC2-789A-68EC0B148E27}"/>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FF6E58F-663A-8F56-1227-E6ECC5A26AD5}"/>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DACA256-219A-95FA-E807-544DBC4F3353}"/>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DA74B4B-88F3-B27E-6A66-3F69841BC061}"/>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9/12/2024 11:07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3413832-679C-B7FD-AB46-44EA46563B1F}"/>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4908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2250C-5A07-E09F-851A-49101EEEEF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2884AF-514D-6E73-0AB0-C8EBECB9C0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5A23BA-A7B4-2C3C-B9AC-BA7AC9B30DA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AE18BD-6276-201C-34B8-C548DBD68F4B}"/>
              </a:ext>
            </a:extLst>
          </p:cNvPr>
          <p:cNvSpPr>
            <a:spLocks noGrp="1"/>
          </p:cNvSpPr>
          <p:nvPr>
            <p:ph type="sldNum" sz="quarter" idx="5"/>
          </p:nvPr>
        </p:nvSpPr>
        <p:spPr/>
        <p:txBody>
          <a:bodyPr/>
          <a:lstStyle/>
          <a:p>
            <a:fld id="{9A859BAB-C71C-5948-B622-39FF4D2AFBDC}" type="slidenum">
              <a:rPr lang="en-US" smtClean="0"/>
              <a:t>17</a:t>
            </a:fld>
            <a:endParaRPr lang="en-US"/>
          </a:p>
        </p:txBody>
      </p:sp>
    </p:spTree>
    <p:extLst>
      <p:ext uri="{BB962C8B-B14F-4D97-AF65-F5344CB8AC3E}">
        <p14:creationId xmlns:p14="http://schemas.microsoft.com/office/powerpoint/2010/main" val="3444585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Demo!</a:t>
            </a:r>
          </a:p>
        </p:txBody>
      </p:sp>
      <p:sp>
        <p:nvSpPr>
          <p:cNvPr id="4" name="Slide Number Placeholder 3"/>
          <p:cNvSpPr>
            <a:spLocks noGrp="1"/>
          </p:cNvSpPr>
          <p:nvPr>
            <p:ph type="sldNum" sz="quarter" idx="5"/>
          </p:nvPr>
        </p:nvSpPr>
        <p:spPr/>
        <p:txBody>
          <a:bodyPr/>
          <a:lstStyle/>
          <a:p>
            <a:fld id="{9A859BAB-C71C-5948-B622-39FF4D2AFBDC}" type="slidenum">
              <a:rPr lang="en-US" smtClean="0"/>
              <a:t>18</a:t>
            </a:fld>
            <a:endParaRPr lang="en-US"/>
          </a:p>
        </p:txBody>
      </p:sp>
    </p:spTree>
    <p:extLst>
      <p:ext uri="{BB962C8B-B14F-4D97-AF65-F5344CB8AC3E}">
        <p14:creationId xmlns:p14="http://schemas.microsoft.com/office/powerpoint/2010/main" val="21516142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6EAEB1-715D-AF8F-10FB-F3D16AC485E3}"/>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6" name="MS logo white - EMF" descr="Microsoft logo white text version">
            <a:extLst>
              <a:ext uri="{FF2B5EF4-FFF2-40B4-BE49-F238E27FC236}">
                <a16:creationId xmlns:a16="http://schemas.microsoft.com/office/drawing/2014/main" id="{913BA90D-EA3B-29E8-A239-C61ACB3D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44" name="Freeform: Shape 43">
            <a:extLst>
              <a:ext uri="{FF2B5EF4-FFF2-40B4-BE49-F238E27FC236}">
                <a16:creationId xmlns:a16="http://schemas.microsoft.com/office/drawing/2014/main" id="{2118BF19-0035-C321-183A-836CC8060775}"/>
              </a:ext>
            </a:extLst>
          </p:cNvPr>
          <p:cNvSpPr/>
          <p:nvPr userDrawn="1"/>
        </p:nvSpPr>
        <p:spPr>
          <a:xfrm>
            <a:off x="529053" y="2663856"/>
            <a:ext cx="3414297" cy="1504926"/>
          </a:xfrm>
          <a:custGeom>
            <a:avLst/>
            <a:gdLst>
              <a:gd name="connsiteX0" fmla="*/ 542449 w 3308032"/>
              <a:gd name="connsiteY0" fmla="*/ 193453 h 1458087"/>
              <a:gd name="connsiteX1" fmla="*/ 543401 w 3308032"/>
              <a:gd name="connsiteY1" fmla="*/ 148971 h 1458087"/>
              <a:gd name="connsiteX2" fmla="*/ 541211 w 3308032"/>
              <a:gd name="connsiteY2" fmla="*/ 148971 h 1458087"/>
              <a:gd name="connsiteX3" fmla="*/ 534924 w 3308032"/>
              <a:gd name="connsiteY3" fmla="*/ 168497 h 1458087"/>
              <a:gd name="connsiteX4" fmla="*/ 528257 w 3308032"/>
              <a:gd name="connsiteY4" fmla="*/ 186214 h 1458087"/>
              <a:gd name="connsiteX5" fmla="*/ 374618 w 3308032"/>
              <a:gd name="connsiteY5" fmla="*/ 572834 h 1458087"/>
              <a:gd name="connsiteX6" fmla="*/ 310229 w 3308032"/>
              <a:gd name="connsiteY6" fmla="*/ 572834 h 1458087"/>
              <a:gd name="connsiteX7" fmla="*/ 155448 w 3308032"/>
              <a:gd name="connsiteY7" fmla="*/ 189643 h 1458087"/>
              <a:gd name="connsiteX8" fmla="*/ 149352 w 3308032"/>
              <a:gd name="connsiteY8" fmla="*/ 172307 h 1458087"/>
              <a:gd name="connsiteX9" fmla="*/ 141351 w 3308032"/>
              <a:gd name="connsiteY9" fmla="*/ 149066 h 1458087"/>
              <a:gd name="connsiteX10" fmla="*/ 139160 w 3308032"/>
              <a:gd name="connsiteY10" fmla="*/ 149066 h 1458087"/>
              <a:gd name="connsiteX11" fmla="*/ 140303 w 3308032"/>
              <a:gd name="connsiteY11" fmla="*/ 195739 h 1458087"/>
              <a:gd name="connsiteX12" fmla="*/ 140684 w 3308032"/>
              <a:gd name="connsiteY12" fmla="*/ 246507 h 1458087"/>
              <a:gd name="connsiteX13" fmla="*/ 140684 w 3308032"/>
              <a:gd name="connsiteY13" fmla="*/ 572834 h 1458087"/>
              <a:gd name="connsiteX14" fmla="*/ 55817 w 3308032"/>
              <a:gd name="connsiteY14" fmla="*/ 572834 h 1458087"/>
              <a:gd name="connsiteX15" fmla="*/ 55817 w 3308032"/>
              <a:gd name="connsiteY15" fmla="*/ 39243 h 1458087"/>
              <a:gd name="connsiteX16" fmla="*/ 185642 w 3308032"/>
              <a:gd name="connsiteY16" fmla="*/ 39243 h 1458087"/>
              <a:gd name="connsiteX17" fmla="*/ 322231 w 3308032"/>
              <a:gd name="connsiteY17" fmla="*/ 383381 h 1458087"/>
              <a:gd name="connsiteX18" fmla="*/ 334709 w 3308032"/>
              <a:gd name="connsiteY18" fmla="*/ 415576 h 1458087"/>
              <a:gd name="connsiteX19" fmla="*/ 343853 w 3308032"/>
              <a:gd name="connsiteY19" fmla="*/ 444817 h 1458087"/>
              <a:gd name="connsiteX20" fmla="*/ 346043 w 3308032"/>
              <a:gd name="connsiteY20" fmla="*/ 444817 h 1458087"/>
              <a:gd name="connsiteX21" fmla="*/ 358140 w 3308032"/>
              <a:gd name="connsiteY21" fmla="*/ 412433 h 1458087"/>
              <a:gd name="connsiteX22" fmla="*/ 369475 w 3308032"/>
              <a:gd name="connsiteY22" fmla="*/ 382334 h 1458087"/>
              <a:gd name="connsiteX23" fmla="*/ 507873 w 3308032"/>
              <a:gd name="connsiteY23" fmla="*/ 39243 h 1458087"/>
              <a:gd name="connsiteX24" fmla="*/ 632555 w 3308032"/>
              <a:gd name="connsiteY24" fmla="*/ 39243 h 1458087"/>
              <a:gd name="connsiteX25" fmla="*/ 632555 w 3308032"/>
              <a:gd name="connsiteY25" fmla="*/ 572834 h 1458087"/>
              <a:gd name="connsiteX26" fmla="*/ 542163 w 3308032"/>
              <a:gd name="connsiteY26" fmla="*/ 572834 h 1458087"/>
              <a:gd name="connsiteX27" fmla="*/ 542163 w 3308032"/>
              <a:gd name="connsiteY27" fmla="*/ 234220 h 1458087"/>
              <a:gd name="connsiteX28" fmla="*/ 542735 w 3308032"/>
              <a:gd name="connsiteY28" fmla="*/ 193453 h 1458087"/>
              <a:gd name="connsiteX29" fmla="*/ 768001 w 3308032"/>
              <a:gd name="connsiteY29" fmla="*/ 14383 h 1458087"/>
              <a:gd name="connsiteX30" fmla="*/ 728567 w 3308032"/>
              <a:gd name="connsiteY30" fmla="*/ 29623 h 1458087"/>
              <a:gd name="connsiteX31" fmla="*/ 713327 w 3308032"/>
              <a:gd name="connsiteY31" fmla="*/ 67247 h 1458087"/>
              <a:gd name="connsiteX32" fmla="*/ 728567 w 3308032"/>
              <a:gd name="connsiteY32" fmla="*/ 104966 h 1458087"/>
              <a:gd name="connsiteX33" fmla="*/ 768001 w 3308032"/>
              <a:gd name="connsiteY33" fmla="*/ 120777 h 1458087"/>
              <a:gd name="connsiteX34" fmla="*/ 808196 w 3308032"/>
              <a:gd name="connsiteY34" fmla="*/ 105537 h 1458087"/>
              <a:gd name="connsiteX35" fmla="*/ 823436 w 3308032"/>
              <a:gd name="connsiteY35" fmla="*/ 67627 h 1458087"/>
              <a:gd name="connsiteX36" fmla="*/ 808196 w 3308032"/>
              <a:gd name="connsiteY36" fmla="*/ 29718 h 1458087"/>
              <a:gd name="connsiteX37" fmla="*/ 768001 w 3308032"/>
              <a:gd name="connsiteY37" fmla="*/ 14478 h 1458087"/>
              <a:gd name="connsiteX38" fmla="*/ 723329 w 3308032"/>
              <a:gd name="connsiteY38" fmla="*/ 572834 h 1458087"/>
              <a:gd name="connsiteX39" fmla="*/ 812292 w 3308032"/>
              <a:gd name="connsiteY39" fmla="*/ 572834 h 1458087"/>
              <a:gd name="connsiteX40" fmla="*/ 812292 w 3308032"/>
              <a:gd name="connsiteY40" fmla="*/ 191834 h 1458087"/>
              <a:gd name="connsiteX41" fmla="*/ 723329 w 3308032"/>
              <a:gd name="connsiteY41" fmla="*/ 191834 h 1458087"/>
              <a:gd name="connsiteX42" fmla="*/ 723329 w 3308032"/>
              <a:gd name="connsiteY42" fmla="*/ 572834 h 1458087"/>
              <a:gd name="connsiteX43" fmla="*/ 1079278 w 3308032"/>
              <a:gd name="connsiteY43" fmla="*/ 581787 h 1458087"/>
              <a:gd name="connsiteX44" fmla="*/ 1169099 w 3308032"/>
              <a:gd name="connsiteY44" fmla="*/ 561689 h 1458087"/>
              <a:gd name="connsiteX45" fmla="*/ 1234726 w 3308032"/>
              <a:gd name="connsiteY45" fmla="*/ 500253 h 1458087"/>
              <a:gd name="connsiteX46" fmla="*/ 1165860 w 3308032"/>
              <a:gd name="connsiteY46" fmla="*/ 461582 h 1458087"/>
              <a:gd name="connsiteX47" fmla="*/ 1127951 w 3308032"/>
              <a:gd name="connsiteY47" fmla="*/ 497110 h 1458087"/>
              <a:gd name="connsiteX48" fmla="*/ 1081469 w 3308032"/>
              <a:gd name="connsiteY48" fmla="*/ 507683 h 1458087"/>
              <a:gd name="connsiteX49" fmla="*/ 1004126 w 3308032"/>
              <a:gd name="connsiteY49" fmla="*/ 475298 h 1458087"/>
              <a:gd name="connsiteX50" fmla="*/ 975074 w 3308032"/>
              <a:gd name="connsiteY50" fmla="*/ 383000 h 1458087"/>
              <a:gd name="connsiteX51" fmla="*/ 1004506 w 3308032"/>
              <a:gd name="connsiteY51" fmla="*/ 288512 h 1458087"/>
              <a:gd name="connsiteX52" fmla="*/ 1079278 w 3308032"/>
              <a:gd name="connsiteY52" fmla="*/ 254699 h 1458087"/>
              <a:gd name="connsiteX53" fmla="*/ 1125379 w 3308032"/>
              <a:gd name="connsiteY53" fmla="*/ 265462 h 1458087"/>
              <a:gd name="connsiteX54" fmla="*/ 1162622 w 3308032"/>
              <a:gd name="connsiteY54" fmla="*/ 301943 h 1458087"/>
              <a:gd name="connsiteX55" fmla="*/ 1232535 w 3308032"/>
              <a:gd name="connsiteY55" fmla="*/ 267367 h 1458087"/>
              <a:gd name="connsiteX56" fmla="*/ 1172432 w 3308032"/>
              <a:gd name="connsiteY56" fmla="*/ 204311 h 1458087"/>
              <a:gd name="connsiteX57" fmla="*/ 1082231 w 3308032"/>
              <a:gd name="connsiteY57" fmla="*/ 182880 h 1458087"/>
              <a:gd name="connsiteX58" fmla="*/ 939356 w 3308032"/>
              <a:gd name="connsiteY58" fmla="*/ 238125 h 1458087"/>
              <a:gd name="connsiteX59" fmla="*/ 884301 w 3308032"/>
              <a:gd name="connsiteY59" fmla="*/ 389001 h 1458087"/>
              <a:gd name="connsiteX60" fmla="*/ 936022 w 3308032"/>
              <a:gd name="connsiteY60" fmla="*/ 528923 h 1458087"/>
              <a:gd name="connsiteX61" fmla="*/ 1079278 w 3308032"/>
              <a:gd name="connsiteY61" fmla="*/ 581787 h 1458087"/>
              <a:gd name="connsiteX62" fmla="*/ 1393031 w 3308032"/>
              <a:gd name="connsiteY62" fmla="*/ 384524 h 1458087"/>
              <a:gd name="connsiteX63" fmla="*/ 1416653 w 3308032"/>
              <a:gd name="connsiteY63" fmla="*/ 296323 h 1458087"/>
              <a:gd name="connsiteX64" fmla="*/ 1478566 w 3308032"/>
              <a:gd name="connsiteY64" fmla="*/ 262795 h 1458087"/>
              <a:gd name="connsiteX65" fmla="*/ 1501807 w 3308032"/>
              <a:gd name="connsiteY65" fmla="*/ 265176 h 1458087"/>
              <a:gd name="connsiteX66" fmla="*/ 1523619 w 3308032"/>
              <a:gd name="connsiteY66" fmla="*/ 271653 h 1458087"/>
              <a:gd name="connsiteX67" fmla="*/ 1547432 w 3308032"/>
              <a:gd name="connsiteY67" fmla="*/ 195739 h 1458087"/>
              <a:gd name="connsiteX68" fmla="*/ 1521047 w 3308032"/>
              <a:gd name="connsiteY68" fmla="*/ 187166 h 1458087"/>
              <a:gd name="connsiteX69" fmla="*/ 1494282 w 3308032"/>
              <a:gd name="connsiteY69" fmla="*/ 184975 h 1458087"/>
              <a:gd name="connsiteX70" fmla="*/ 1433989 w 3308032"/>
              <a:gd name="connsiteY70" fmla="*/ 204502 h 1458087"/>
              <a:gd name="connsiteX71" fmla="*/ 1394555 w 3308032"/>
              <a:gd name="connsiteY71" fmla="*/ 260509 h 1458087"/>
              <a:gd name="connsiteX72" fmla="*/ 1393031 w 3308032"/>
              <a:gd name="connsiteY72" fmla="*/ 260509 h 1458087"/>
              <a:gd name="connsiteX73" fmla="*/ 1393031 w 3308032"/>
              <a:gd name="connsiteY73" fmla="*/ 191643 h 1458087"/>
              <a:gd name="connsiteX74" fmla="*/ 1304068 w 3308032"/>
              <a:gd name="connsiteY74" fmla="*/ 191643 h 1458087"/>
              <a:gd name="connsiteX75" fmla="*/ 1304068 w 3308032"/>
              <a:gd name="connsiteY75" fmla="*/ 572643 h 1458087"/>
              <a:gd name="connsiteX76" fmla="*/ 1393031 w 3308032"/>
              <a:gd name="connsiteY76" fmla="*/ 572643 h 1458087"/>
              <a:gd name="connsiteX77" fmla="*/ 1393031 w 3308032"/>
              <a:gd name="connsiteY77" fmla="*/ 384334 h 1458087"/>
              <a:gd name="connsiteX78" fmla="*/ 1621917 w 3308032"/>
              <a:gd name="connsiteY78" fmla="*/ 528542 h 1458087"/>
              <a:gd name="connsiteX79" fmla="*/ 1568482 w 3308032"/>
              <a:gd name="connsiteY79" fmla="*/ 385286 h 1458087"/>
              <a:gd name="connsiteX80" fmla="*/ 1625060 w 3308032"/>
              <a:gd name="connsiteY80" fmla="*/ 238506 h 1458087"/>
              <a:gd name="connsiteX81" fmla="*/ 1771269 w 3308032"/>
              <a:gd name="connsiteY81" fmla="*/ 182880 h 1458087"/>
              <a:gd name="connsiteX82" fmla="*/ 1914335 w 3308032"/>
              <a:gd name="connsiteY82" fmla="*/ 237554 h 1458087"/>
              <a:gd name="connsiteX83" fmla="*/ 1966627 w 3308032"/>
              <a:gd name="connsiteY83" fmla="*/ 378905 h 1458087"/>
              <a:gd name="connsiteX84" fmla="*/ 1911572 w 3308032"/>
              <a:gd name="connsiteY84" fmla="*/ 524542 h 1458087"/>
              <a:gd name="connsiteX85" fmla="*/ 1766126 w 3308032"/>
              <a:gd name="connsiteY85" fmla="*/ 581692 h 1458087"/>
              <a:gd name="connsiteX86" fmla="*/ 1621917 w 3308032"/>
              <a:gd name="connsiteY86" fmla="*/ 528447 h 1458087"/>
              <a:gd name="connsiteX87" fmla="*/ 1659350 w 3308032"/>
              <a:gd name="connsiteY87" fmla="*/ 383477 h 1458087"/>
              <a:gd name="connsiteX88" fmla="*/ 1688973 w 3308032"/>
              <a:gd name="connsiteY88" fmla="*/ 476155 h 1458087"/>
              <a:gd name="connsiteX89" fmla="*/ 1769555 w 3308032"/>
              <a:gd name="connsiteY89" fmla="*/ 509969 h 1458087"/>
              <a:gd name="connsiteX90" fmla="*/ 1847850 w 3308032"/>
              <a:gd name="connsiteY90" fmla="*/ 475012 h 1458087"/>
              <a:gd name="connsiteX91" fmla="*/ 1875568 w 3308032"/>
              <a:gd name="connsiteY91" fmla="*/ 381286 h 1458087"/>
              <a:gd name="connsiteX92" fmla="*/ 1847660 w 3308032"/>
              <a:gd name="connsiteY92" fmla="*/ 289750 h 1458087"/>
              <a:gd name="connsiteX93" fmla="*/ 1769174 w 3308032"/>
              <a:gd name="connsiteY93" fmla="*/ 255175 h 1458087"/>
              <a:gd name="connsiteX94" fmla="*/ 1689354 w 3308032"/>
              <a:gd name="connsiteY94" fmla="*/ 290894 h 1458087"/>
              <a:gd name="connsiteX95" fmla="*/ 1659446 w 3308032"/>
              <a:gd name="connsiteY95" fmla="*/ 383572 h 1458087"/>
              <a:gd name="connsiteX96" fmla="*/ 2267426 w 3308032"/>
              <a:gd name="connsiteY96" fmla="*/ 547878 h 1458087"/>
              <a:gd name="connsiteX97" fmla="*/ 2308003 w 3308032"/>
              <a:gd name="connsiteY97" fmla="*/ 458915 h 1458087"/>
              <a:gd name="connsiteX98" fmla="*/ 2276761 w 3308032"/>
              <a:gd name="connsiteY98" fmla="*/ 380048 h 1458087"/>
              <a:gd name="connsiteX99" fmla="*/ 2182273 w 3308032"/>
              <a:gd name="connsiteY99" fmla="*/ 339471 h 1458087"/>
              <a:gd name="connsiteX100" fmla="*/ 2127028 w 3308032"/>
              <a:gd name="connsiteY100" fmla="*/ 321278 h 1458087"/>
              <a:gd name="connsiteX101" fmla="*/ 2112359 w 3308032"/>
              <a:gd name="connsiteY101" fmla="*/ 292227 h 1458087"/>
              <a:gd name="connsiteX102" fmla="*/ 2126456 w 3308032"/>
              <a:gd name="connsiteY102" fmla="*/ 261366 h 1458087"/>
              <a:gd name="connsiteX103" fmla="*/ 2167795 w 3308032"/>
              <a:gd name="connsiteY103" fmla="*/ 249460 h 1458087"/>
              <a:gd name="connsiteX104" fmla="*/ 2211515 w 3308032"/>
              <a:gd name="connsiteY104" fmla="*/ 258413 h 1458087"/>
              <a:gd name="connsiteX105" fmla="*/ 2247043 w 3308032"/>
              <a:gd name="connsiteY105" fmla="*/ 285179 h 1458087"/>
              <a:gd name="connsiteX106" fmla="*/ 2298764 w 3308032"/>
              <a:gd name="connsiteY106" fmla="*/ 238316 h 1458087"/>
              <a:gd name="connsiteX107" fmla="*/ 2243328 w 3308032"/>
              <a:gd name="connsiteY107" fmla="*/ 196596 h 1458087"/>
              <a:gd name="connsiteX108" fmla="*/ 2170367 w 3308032"/>
              <a:gd name="connsiteY108" fmla="*/ 182785 h 1458087"/>
              <a:gd name="connsiteX109" fmla="*/ 2069211 w 3308032"/>
              <a:gd name="connsiteY109" fmla="*/ 214598 h 1458087"/>
              <a:gd name="connsiteX110" fmla="*/ 2029015 w 3308032"/>
              <a:gd name="connsiteY110" fmla="*/ 302228 h 1458087"/>
              <a:gd name="connsiteX111" fmla="*/ 2058638 w 3308032"/>
              <a:gd name="connsiteY111" fmla="*/ 375380 h 1458087"/>
              <a:gd name="connsiteX112" fmla="*/ 2163032 w 3308032"/>
              <a:gd name="connsiteY112" fmla="*/ 417957 h 1458087"/>
              <a:gd name="connsiteX113" fmla="*/ 2208943 w 3308032"/>
              <a:gd name="connsiteY113" fmla="*/ 435959 h 1458087"/>
              <a:gd name="connsiteX114" fmla="*/ 2224373 w 3308032"/>
              <a:gd name="connsiteY114" fmla="*/ 467011 h 1458087"/>
              <a:gd name="connsiteX115" fmla="*/ 2207990 w 3308032"/>
              <a:gd name="connsiteY115" fmla="*/ 502158 h 1458087"/>
              <a:gd name="connsiteX116" fmla="*/ 2162271 w 3308032"/>
              <a:gd name="connsiteY116" fmla="*/ 514636 h 1458087"/>
              <a:gd name="connsiteX117" fmla="*/ 2112645 w 3308032"/>
              <a:gd name="connsiteY117" fmla="*/ 502920 h 1458087"/>
              <a:gd name="connsiteX118" fmla="*/ 2068163 w 3308032"/>
              <a:gd name="connsiteY118" fmla="*/ 463677 h 1458087"/>
              <a:gd name="connsiteX119" fmla="*/ 2014633 w 3308032"/>
              <a:gd name="connsiteY119" fmla="*/ 511683 h 1458087"/>
              <a:gd name="connsiteX120" fmla="*/ 2074926 w 3308032"/>
              <a:gd name="connsiteY120" fmla="*/ 563785 h 1458087"/>
              <a:gd name="connsiteX121" fmla="*/ 2161604 w 3308032"/>
              <a:gd name="connsiteY121" fmla="*/ 581692 h 1458087"/>
              <a:gd name="connsiteX122" fmla="*/ 2267617 w 3308032"/>
              <a:gd name="connsiteY122" fmla="*/ 547878 h 1458087"/>
              <a:gd name="connsiteX123" fmla="*/ 2717292 w 3308032"/>
              <a:gd name="connsiteY123" fmla="*/ 237554 h 1458087"/>
              <a:gd name="connsiteX124" fmla="*/ 2769584 w 3308032"/>
              <a:gd name="connsiteY124" fmla="*/ 378905 h 1458087"/>
              <a:gd name="connsiteX125" fmla="*/ 2714530 w 3308032"/>
              <a:gd name="connsiteY125" fmla="*/ 524542 h 1458087"/>
              <a:gd name="connsiteX126" fmla="*/ 2569083 w 3308032"/>
              <a:gd name="connsiteY126" fmla="*/ 581692 h 1458087"/>
              <a:gd name="connsiteX127" fmla="*/ 2424875 w 3308032"/>
              <a:gd name="connsiteY127" fmla="*/ 528447 h 1458087"/>
              <a:gd name="connsiteX128" fmla="*/ 2371439 w 3308032"/>
              <a:gd name="connsiteY128" fmla="*/ 385191 h 1458087"/>
              <a:gd name="connsiteX129" fmla="*/ 2428018 w 3308032"/>
              <a:gd name="connsiteY129" fmla="*/ 238411 h 1458087"/>
              <a:gd name="connsiteX130" fmla="*/ 2574227 w 3308032"/>
              <a:gd name="connsiteY130" fmla="*/ 182785 h 1458087"/>
              <a:gd name="connsiteX131" fmla="*/ 2717292 w 3308032"/>
              <a:gd name="connsiteY131" fmla="*/ 237458 h 1458087"/>
              <a:gd name="connsiteX132" fmla="*/ 2678430 w 3308032"/>
              <a:gd name="connsiteY132" fmla="*/ 381191 h 1458087"/>
              <a:gd name="connsiteX133" fmla="*/ 2650522 w 3308032"/>
              <a:gd name="connsiteY133" fmla="*/ 289655 h 1458087"/>
              <a:gd name="connsiteX134" fmla="*/ 2572036 w 3308032"/>
              <a:gd name="connsiteY134" fmla="*/ 255079 h 1458087"/>
              <a:gd name="connsiteX135" fmla="*/ 2492216 w 3308032"/>
              <a:gd name="connsiteY135" fmla="*/ 290798 h 1458087"/>
              <a:gd name="connsiteX136" fmla="*/ 2462308 w 3308032"/>
              <a:gd name="connsiteY136" fmla="*/ 383477 h 1458087"/>
              <a:gd name="connsiteX137" fmla="*/ 2491931 w 3308032"/>
              <a:gd name="connsiteY137" fmla="*/ 476155 h 1458087"/>
              <a:gd name="connsiteX138" fmla="*/ 2572512 w 3308032"/>
              <a:gd name="connsiteY138" fmla="*/ 509969 h 1458087"/>
              <a:gd name="connsiteX139" fmla="*/ 2650808 w 3308032"/>
              <a:gd name="connsiteY139" fmla="*/ 475012 h 1458087"/>
              <a:gd name="connsiteX140" fmla="*/ 2678525 w 3308032"/>
              <a:gd name="connsiteY140" fmla="*/ 381286 h 1458087"/>
              <a:gd name="connsiteX141" fmla="*/ 3280410 w 3308032"/>
              <a:gd name="connsiteY141" fmla="*/ 494729 h 1458087"/>
              <a:gd name="connsiteX142" fmla="*/ 3257360 w 3308032"/>
              <a:gd name="connsiteY142" fmla="*/ 507397 h 1458087"/>
              <a:gd name="connsiteX143" fmla="*/ 3236500 w 3308032"/>
              <a:gd name="connsiteY143" fmla="*/ 511112 h 1458087"/>
              <a:gd name="connsiteX144" fmla="*/ 3205258 w 3308032"/>
              <a:gd name="connsiteY144" fmla="*/ 497872 h 1458087"/>
              <a:gd name="connsiteX145" fmla="*/ 3194114 w 3308032"/>
              <a:gd name="connsiteY145" fmla="*/ 456724 h 1458087"/>
              <a:gd name="connsiteX146" fmla="*/ 3194114 w 3308032"/>
              <a:gd name="connsiteY146" fmla="*/ 260985 h 1458087"/>
              <a:gd name="connsiteX147" fmla="*/ 3291269 w 3308032"/>
              <a:gd name="connsiteY147" fmla="*/ 260985 h 1458087"/>
              <a:gd name="connsiteX148" fmla="*/ 3291269 w 3308032"/>
              <a:gd name="connsiteY148" fmla="*/ 191738 h 1458087"/>
              <a:gd name="connsiteX149" fmla="*/ 3194114 w 3308032"/>
              <a:gd name="connsiteY149" fmla="*/ 191738 h 1458087"/>
              <a:gd name="connsiteX150" fmla="*/ 3194114 w 3308032"/>
              <a:gd name="connsiteY150" fmla="*/ 82677 h 1458087"/>
              <a:gd name="connsiteX151" fmla="*/ 3105150 w 3308032"/>
              <a:gd name="connsiteY151" fmla="*/ 98298 h 1458087"/>
              <a:gd name="connsiteX152" fmla="*/ 3105150 w 3308032"/>
              <a:gd name="connsiteY152" fmla="*/ 191643 h 1458087"/>
              <a:gd name="connsiteX153" fmla="*/ 2957227 w 3308032"/>
              <a:gd name="connsiteY153" fmla="*/ 191643 h 1458087"/>
              <a:gd name="connsiteX154" fmla="*/ 2957227 w 3308032"/>
              <a:gd name="connsiteY154" fmla="*/ 130969 h 1458087"/>
              <a:gd name="connsiteX155" fmla="*/ 2970086 w 3308032"/>
              <a:gd name="connsiteY155" fmla="*/ 86297 h 1458087"/>
              <a:gd name="connsiteX156" fmla="*/ 3006757 w 3308032"/>
              <a:gd name="connsiteY156" fmla="*/ 71438 h 1458087"/>
              <a:gd name="connsiteX157" fmla="*/ 3029236 w 3308032"/>
              <a:gd name="connsiteY157" fmla="*/ 74962 h 1458087"/>
              <a:gd name="connsiteX158" fmla="*/ 3049143 w 3308032"/>
              <a:gd name="connsiteY158" fmla="*/ 84868 h 1458087"/>
              <a:gd name="connsiteX159" fmla="*/ 3085624 w 3308032"/>
              <a:gd name="connsiteY159" fmla="*/ 20479 h 1458087"/>
              <a:gd name="connsiteX160" fmla="*/ 3045429 w 3308032"/>
              <a:gd name="connsiteY160" fmla="*/ 5048 h 1458087"/>
              <a:gd name="connsiteX161" fmla="*/ 3003042 w 3308032"/>
              <a:gd name="connsiteY161" fmla="*/ 0 h 1458087"/>
              <a:gd name="connsiteX162" fmla="*/ 2903887 w 3308032"/>
              <a:gd name="connsiteY162" fmla="*/ 34957 h 1458087"/>
              <a:gd name="connsiteX163" fmla="*/ 2868740 w 3308032"/>
              <a:gd name="connsiteY163" fmla="*/ 130207 h 1458087"/>
              <a:gd name="connsiteX164" fmla="*/ 2868740 w 3308032"/>
              <a:gd name="connsiteY164" fmla="*/ 191643 h 1458087"/>
              <a:gd name="connsiteX165" fmla="*/ 2803970 w 3308032"/>
              <a:gd name="connsiteY165" fmla="*/ 191643 h 1458087"/>
              <a:gd name="connsiteX166" fmla="*/ 2803970 w 3308032"/>
              <a:gd name="connsiteY166" fmla="*/ 260890 h 1458087"/>
              <a:gd name="connsiteX167" fmla="*/ 2868740 w 3308032"/>
              <a:gd name="connsiteY167" fmla="*/ 260890 h 1458087"/>
              <a:gd name="connsiteX168" fmla="*/ 2868740 w 3308032"/>
              <a:gd name="connsiteY168" fmla="*/ 572643 h 1458087"/>
              <a:gd name="connsiteX169" fmla="*/ 2957322 w 3308032"/>
              <a:gd name="connsiteY169" fmla="*/ 572643 h 1458087"/>
              <a:gd name="connsiteX170" fmla="*/ 2957322 w 3308032"/>
              <a:gd name="connsiteY170" fmla="*/ 260890 h 1458087"/>
              <a:gd name="connsiteX171" fmla="*/ 3105246 w 3308032"/>
              <a:gd name="connsiteY171" fmla="*/ 260890 h 1458087"/>
              <a:gd name="connsiteX172" fmla="*/ 3105246 w 3308032"/>
              <a:gd name="connsiteY172" fmla="*/ 469297 h 1458087"/>
              <a:gd name="connsiteX173" fmla="*/ 3133535 w 3308032"/>
              <a:gd name="connsiteY173" fmla="*/ 553022 h 1458087"/>
              <a:gd name="connsiteX174" fmla="*/ 3218021 w 3308032"/>
              <a:gd name="connsiteY174" fmla="*/ 581692 h 1458087"/>
              <a:gd name="connsiteX175" fmla="*/ 3269171 w 3308032"/>
              <a:gd name="connsiteY175" fmla="*/ 574453 h 1458087"/>
              <a:gd name="connsiteX176" fmla="*/ 3308033 w 3308032"/>
              <a:gd name="connsiteY176" fmla="*/ 554926 h 1458087"/>
              <a:gd name="connsiteX177" fmla="*/ 3280505 w 3308032"/>
              <a:gd name="connsiteY177" fmla="*/ 494633 h 1458087"/>
              <a:gd name="connsiteX178" fmla="*/ 301181 w 3308032"/>
              <a:gd name="connsiteY178" fmla="*/ 915543 h 1458087"/>
              <a:gd name="connsiteX179" fmla="*/ 497300 w 3308032"/>
              <a:gd name="connsiteY179" fmla="*/ 1449134 h 1458087"/>
              <a:gd name="connsiteX180" fmla="*/ 399860 w 3308032"/>
              <a:gd name="connsiteY180" fmla="*/ 1449134 h 1458087"/>
              <a:gd name="connsiteX181" fmla="*/ 354139 w 3308032"/>
              <a:gd name="connsiteY181" fmla="*/ 1324166 h 1458087"/>
              <a:gd name="connsiteX182" fmla="*/ 140970 w 3308032"/>
              <a:gd name="connsiteY182" fmla="*/ 1324166 h 1458087"/>
              <a:gd name="connsiteX183" fmla="*/ 97441 w 3308032"/>
              <a:gd name="connsiteY183" fmla="*/ 1449134 h 1458087"/>
              <a:gd name="connsiteX184" fmla="*/ 0 w 3308032"/>
              <a:gd name="connsiteY184" fmla="*/ 1449134 h 1458087"/>
              <a:gd name="connsiteX185" fmla="*/ 197930 w 3308032"/>
              <a:gd name="connsiteY185" fmla="*/ 915543 h 1458087"/>
              <a:gd name="connsiteX186" fmla="*/ 301371 w 3308032"/>
              <a:gd name="connsiteY186" fmla="*/ 915543 h 1458087"/>
              <a:gd name="connsiteX187" fmla="*/ 329851 w 3308032"/>
              <a:gd name="connsiteY187" fmla="*/ 1247108 h 1458087"/>
              <a:gd name="connsiteX188" fmla="*/ 257651 w 3308032"/>
              <a:gd name="connsiteY188" fmla="*/ 1037654 h 1458087"/>
              <a:gd name="connsiteX189" fmla="*/ 252984 w 3308032"/>
              <a:gd name="connsiteY189" fmla="*/ 1022795 h 1458087"/>
              <a:gd name="connsiteX190" fmla="*/ 248317 w 3308032"/>
              <a:gd name="connsiteY190" fmla="*/ 1006412 h 1458087"/>
              <a:gd name="connsiteX191" fmla="*/ 246126 w 3308032"/>
              <a:gd name="connsiteY191" fmla="*/ 1006412 h 1458087"/>
              <a:gd name="connsiteX192" fmla="*/ 241459 w 3308032"/>
              <a:gd name="connsiteY192" fmla="*/ 1022223 h 1458087"/>
              <a:gd name="connsiteX193" fmla="*/ 236411 w 3308032"/>
              <a:gd name="connsiteY193" fmla="*/ 1037654 h 1458087"/>
              <a:gd name="connsiteX194" fmla="*/ 164973 w 3308032"/>
              <a:gd name="connsiteY194" fmla="*/ 1247108 h 1458087"/>
              <a:gd name="connsiteX195" fmla="*/ 329756 w 3308032"/>
              <a:gd name="connsiteY195" fmla="*/ 1247108 h 1458087"/>
              <a:gd name="connsiteX196" fmla="*/ 557403 w 3308032"/>
              <a:gd name="connsiteY196" fmla="*/ 1449134 h 1458087"/>
              <a:gd name="connsiteX197" fmla="*/ 648557 w 3308032"/>
              <a:gd name="connsiteY197" fmla="*/ 1449134 h 1458087"/>
              <a:gd name="connsiteX198" fmla="*/ 648557 w 3308032"/>
              <a:gd name="connsiteY198" fmla="*/ 915543 h 1458087"/>
              <a:gd name="connsiteX199" fmla="*/ 557403 w 3308032"/>
              <a:gd name="connsiteY199" fmla="*/ 915543 h 1458087"/>
              <a:gd name="connsiteX200" fmla="*/ 557403 w 3308032"/>
              <a:gd name="connsiteY200" fmla="*/ 1449134 h 1458087"/>
              <a:gd name="connsiteX201" fmla="*/ 1271778 w 3308032"/>
              <a:gd name="connsiteY201" fmla="*/ 915543 h 1458087"/>
              <a:gd name="connsiteX202" fmla="*/ 883730 w 3308032"/>
              <a:gd name="connsiteY202" fmla="*/ 915543 h 1458087"/>
              <a:gd name="connsiteX203" fmla="*/ 883730 w 3308032"/>
              <a:gd name="connsiteY203" fmla="*/ 992600 h 1458087"/>
              <a:gd name="connsiteX204" fmla="*/ 1031843 w 3308032"/>
              <a:gd name="connsiteY204" fmla="*/ 992600 h 1458087"/>
              <a:gd name="connsiteX205" fmla="*/ 1031843 w 3308032"/>
              <a:gd name="connsiteY205" fmla="*/ 1449134 h 1458087"/>
              <a:gd name="connsiteX206" fmla="*/ 1122998 w 3308032"/>
              <a:gd name="connsiteY206" fmla="*/ 1449134 h 1458087"/>
              <a:gd name="connsiteX207" fmla="*/ 1122998 w 3308032"/>
              <a:gd name="connsiteY207" fmla="*/ 992600 h 1458087"/>
              <a:gd name="connsiteX208" fmla="*/ 1271778 w 3308032"/>
              <a:gd name="connsiteY208" fmla="*/ 992600 h 1458087"/>
              <a:gd name="connsiteX209" fmla="*/ 1271778 w 3308032"/>
              <a:gd name="connsiteY209" fmla="*/ 915543 h 1458087"/>
              <a:gd name="connsiteX210" fmla="*/ 1581340 w 3308032"/>
              <a:gd name="connsiteY210" fmla="*/ 1113854 h 1458087"/>
              <a:gd name="connsiteX211" fmla="*/ 1633633 w 3308032"/>
              <a:gd name="connsiteY211" fmla="*/ 1255205 h 1458087"/>
              <a:gd name="connsiteX212" fmla="*/ 1578578 w 3308032"/>
              <a:gd name="connsiteY212" fmla="*/ 1400842 h 1458087"/>
              <a:gd name="connsiteX213" fmla="*/ 1433132 w 3308032"/>
              <a:gd name="connsiteY213" fmla="*/ 1457992 h 1458087"/>
              <a:gd name="connsiteX214" fmla="*/ 1288923 w 3308032"/>
              <a:gd name="connsiteY214" fmla="*/ 1404747 h 1458087"/>
              <a:gd name="connsiteX215" fmla="*/ 1235488 w 3308032"/>
              <a:gd name="connsiteY215" fmla="*/ 1261491 h 1458087"/>
              <a:gd name="connsiteX216" fmla="*/ 1292066 w 3308032"/>
              <a:gd name="connsiteY216" fmla="*/ 1114711 h 1458087"/>
              <a:gd name="connsiteX217" fmla="*/ 1438275 w 3308032"/>
              <a:gd name="connsiteY217" fmla="*/ 1059085 h 1458087"/>
              <a:gd name="connsiteX218" fmla="*/ 1581340 w 3308032"/>
              <a:gd name="connsiteY218" fmla="*/ 1113758 h 1458087"/>
              <a:gd name="connsiteX219" fmla="*/ 1542479 w 3308032"/>
              <a:gd name="connsiteY219" fmla="*/ 1257491 h 1458087"/>
              <a:gd name="connsiteX220" fmla="*/ 1514570 w 3308032"/>
              <a:gd name="connsiteY220" fmla="*/ 1165955 h 1458087"/>
              <a:gd name="connsiteX221" fmla="*/ 1436084 w 3308032"/>
              <a:gd name="connsiteY221" fmla="*/ 1131380 h 1458087"/>
              <a:gd name="connsiteX222" fmla="*/ 1356265 w 3308032"/>
              <a:gd name="connsiteY222" fmla="*/ 1167098 h 1458087"/>
              <a:gd name="connsiteX223" fmla="*/ 1326356 w 3308032"/>
              <a:gd name="connsiteY223" fmla="*/ 1259777 h 1458087"/>
              <a:gd name="connsiteX224" fmla="*/ 1355979 w 3308032"/>
              <a:gd name="connsiteY224" fmla="*/ 1352455 h 1458087"/>
              <a:gd name="connsiteX225" fmla="*/ 1436561 w 3308032"/>
              <a:gd name="connsiteY225" fmla="*/ 1386269 h 1458087"/>
              <a:gd name="connsiteX226" fmla="*/ 1514856 w 3308032"/>
              <a:gd name="connsiteY226" fmla="*/ 1351312 h 1458087"/>
              <a:gd name="connsiteX227" fmla="*/ 1542574 w 3308032"/>
              <a:gd name="connsiteY227" fmla="*/ 1257586 h 1458087"/>
              <a:gd name="connsiteX228" fmla="*/ 1951577 w 3308032"/>
              <a:gd name="connsiteY228" fmla="*/ 1285399 h 1458087"/>
              <a:gd name="connsiteX229" fmla="*/ 1926622 w 3308032"/>
              <a:gd name="connsiteY229" fmla="*/ 1357598 h 1458087"/>
              <a:gd name="connsiteX230" fmla="*/ 1862233 w 3308032"/>
              <a:gd name="connsiteY230" fmla="*/ 1386269 h 1458087"/>
              <a:gd name="connsiteX231" fmla="*/ 1805273 w 3308032"/>
              <a:gd name="connsiteY231" fmla="*/ 1362266 h 1458087"/>
              <a:gd name="connsiteX232" fmla="*/ 1787081 w 3308032"/>
              <a:gd name="connsiteY232" fmla="*/ 1290638 h 1458087"/>
              <a:gd name="connsiteX233" fmla="*/ 1787081 w 3308032"/>
              <a:gd name="connsiteY233" fmla="*/ 1068134 h 1458087"/>
              <a:gd name="connsiteX234" fmla="*/ 1698498 w 3308032"/>
              <a:gd name="connsiteY234" fmla="*/ 1068134 h 1458087"/>
              <a:gd name="connsiteX235" fmla="*/ 1698498 w 3308032"/>
              <a:gd name="connsiteY235" fmla="*/ 1302544 h 1458087"/>
              <a:gd name="connsiteX236" fmla="*/ 1732502 w 3308032"/>
              <a:gd name="connsiteY236" fmla="*/ 1418463 h 1458087"/>
              <a:gd name="connsiteX237" fmla="*/ 1833563 w 3308032"/>
              <a:gd name="connsiteY237" fmla="*/ 1458087 h 1458087"/>
              <a:gd name="connsiteX238" fmla="*/ 1899571 w 3308032"/>
              <a:gd name="connsiteY238" fmla="*/ 1441514 h 1458087"/>
              <a:gd name="connsiteX239" fmla="*/ 1949577 w 3308032"/>
              <a:gd name="connsiteY239" fmla="*/ 1397413 h 1458087"/>
              <a:gd name="connsiteX240" fmla="*/ 1951482 w 3308032"/>
              <a:gd name="connsiteY240" fmla="*/ 1397413 h 1458087"/>
              <a:gd name="connsiteX241" fmla="*/ 1951482 w 3308032"/>
              <a:gd name="connsiteY241" fmla="*/ 1449134 h 1458087"/>
              <a:gd name="connsiteX242" fmla="*/ 2040446 w 3308032"/>
              <a:gd name="connsiteY242" fmla="*/ 1449134 h 1458087"/>
              <a:gd name="connsiteX243" fmla="*/ 2040446 w 3308032"/>
              <a:gd name="connsiteY243" fmla="*/ 1068134 h 1458087"/>
              <a:gd name="connsiteX244" fmla="*/ 1951482 w 3308032"/>
              <a:gd name="connsiteY244" fmla="*/ 1068134 h 1458087"/>
              <a:gd name="connsiteX245" fmla="*/ 1951482 w 3308032"/>
              <a:gd name="connsiteY245" fmla="*/ 1285399 h 1458087"/>
              <a:gd name="connsiteX246" fmla="*/ 2326767 w 3308032"/>
              <a:gd name="connsiteY246" fmla="*/ 1061466 h 1458087"/>
              <a:gd name="connsiteX247" fmla="*/ 2266474 w 3308032"/>
              <a:gd name="connsiteY247" fmla="*/ 1080992 h 1458087"/>
              <a:gd name="connsiteX248" fmla="*/ 2227040 w 3308032"/>
              <a:gd name="connsiteY248" fmla="*/ 1136999 h 1458087"/>
              <a:gd name="connsiteX249" fmla="*/ 2225516 w 3308032"/>
              <a:gd name="connsiteY249" fmla="*/ 1136999 h 1458087"/>
              <a:gd name="connsiteX250" fmla="*/ 2225516 w 3308032"/>
              <a:gd name="connsiteY250" fmla="*/ 1068134 h 1458087"/>
              <a:gd name="connsiteX251" fmla="*/ 2136553 w 3308032"/>
              <a:gd name="connsiteY251" fmla="*/ 1068134 h 1458087"/>
              <a:gd name="connsiteX252" fmla="*/ 2136553 w 3308032"/>
              <a:gd name="connsiteY252" fmla="*/ 1449134 h 1458087"/>
              <a:gd name="connsiteX253" fmla="*/ 2225516 w 3308032"/>
              <a:gd name="connsiteY253" fmla="*/ 1449134 h 1458087"/>
              <a:gd name="connsiteX254" fmla="*/ 2225516 w 3308032"/>
              <a:gd name="connsiteY254" fmla="*/ 1260824 h 1458087"/>
              <a:gd name="connsiteX255" fmla="*/ 2249138 w 3308032"/>
              <a:gd name="connsiteY255" fmla="*/ 1172623 h 1458087"/>
              <a:gd name="connsiteX256" fmla="*/ 2311051 w 3308032"/>
              <a:gd name="connsiteY256" fmla="*/ 1139095 h 1458087"/>
              <a:gd name="connsiteX257" fmla="*/ 2334292 w 3308032"/>
              <a:gd name="connsiteY257" fmla="*/ 1141476 h 1458087"/>
              <a:gd name="connsiteX258" fmla="*/ 2356104 w 3308032"/>
              <a:gd name="connsiteY258" fmla="*/ 1147953 h 1458087"/>
              <a:gd name="connsiteX259" fmla="*/ 2379917 w 3308032"/>
              <a:gd name="connsiteY259" fmla="*/ 1072039 h 1458087"/>
              <a:gd name="connsiteX260" fmla="*/ 2353532 w 3308032"/>
              <a:gd name="connsiteY260" fmla="*/ 1063466 h 1458087"/>
              <a:gd name="connsiteX261" fmla="*/ 2326767 w 3308032"/>
              <a:gd name="connsiteY261" fmla="*/ 1061276 h 1458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Lst>
            <a:rect l="l" t="t" r="r" b="b"/>
            <a:pathLst>
              <a:path w="3308032" h="1458087">
                <a:moveTo>
                  <a:pt x="542449" y="193453"/>
                </a:moveTo>
                <a:cubicBezTo>
                  <a:pt x="542830" y="180404"/>
                  <a:pt x="543116" y="165640"/>
                  <a:pt x="543401" y="148971"/>
                </a:cubicBezTo>
                <a:lnTo>
                  <a:pt x="541211" y="148971"/>
                </a:lnTo>
                <a:cubicBezTo>
                  <a:pt x="539020" y="156400"/>
                  <a:pt x="536829" y="162877"/>
                  <a:pt x="534924" y="168497"/>
                </a:cubicBezTo>
                <a:cubicBezTo>
                  <a:pt x="532924" y="174117"/>
                  <a:pt x="530733" y="180023"/>
                  <a:pt x="528257" y="186214"/>
                </a:cubicBezTo>
                <a:lnTo>
                  <a:pt x="374618" y="572834"/>
                </a:lnTo>
                <a:lnTo>
                  <a:pt x="310229" y="572834"/>
                </a:lnTo>
                <a:lnTo>
                  <a:pt x="155448" y="189643"/>
                </a:lnTo>
                <a:cubicBezTo>
                  <a:pt x="153448" y="183928"/>
                  <a:pt x="151447" y="178213"/>
                  <a:pt x="149352" y="172307"/>
                </a:cubicBezTo>
                <a:cubicBezTo>
                  <a:pt x="147257" y="166497"/>
                  <a:pt x="144589" y="158687"/>
                  <a:pt x="141351" y="149066"/>
                </a:cubicBezTo>
                <a:lnTo>
                  <a:pt x="139160" y="149066"/>
                </a:lnTo>
                <a:cubicBezTo>
                  <a:pt x="139637" y="164497"/>
                  <a:pt x="140018" y="180023"/>
                  <a:pt x="140303" y="195739"/>
                </a:cubicBezTo>
                <a:cubicBezTo>
                  <a:pt x="140589" y="211455"/>
                  <a:pt x="140684" y="228410"/>
                  <a:pt x="140684" y="246507"/>
                </a:cubicBezTo>
                <a:lnTo>
                  <a:pt x="140684" y="572834"/>
                </a:lnTo>
                <a:lnTo>
                  <a:pt x="55817" y="572834"/>
                </a:lnTo>
                <a:lnTo>
                  <a:pt x="55817" y="39243"/>
                </a:lnTo>
                <a:lnTo>
                  <a:pt x="185642" y="39243"/>
                </a:lnTo>
                <a:lnTo>
                  <a:pt x="322231" y="383381"/>
                </a:lnTo>
                <a:cubicBezTo>
                  <a:pt x="327470" y="396050"/>
                  <a:pt x="331565" y="406813"/>
                  <a:pt x="334709" y="415576"/>
                </a:cubicBezTo>
                <a:cubicBezTo>
                  <a:pt x="337852" y="424339"/>
                  <a:pt x="340805" y="434150"/>
                  <a:pt x="343853" y="444817"/>
                </a:cubicBezTo>
                <a:lnTo>
                  <a:pt x="346043" y="444817"/>
                </a:lnTo>
                <a:cubicBezTo>
                  <a:pt x="350520" y="432911"/>
                  <a:pt x="354520" y="422148"/>
                  <a:pt x="358140" y="412433"/>
                </a:cubicBezTo>
                <a:cubicBezTo>
                  <a:pt x="361760" y="402717"/>
                  <a:pt x="365474" y="392716"/>
                  <a:pt x="369475" y="382334"/>
                </a:cubicBezTo>
                <a:lnTo>
                  <a:pt x="507873" y="39243"/>
                </a:lnTo>
                <a:lnTo>
                  <a:pt x="632555" y="39243"/>
                </a:lnTo>
                <a:lnTo>
                  <a:pt x="632555" y="572834"/>
                </a:lnTo>
                <a:lnTo>
                  <a:pt x="542163" y="572834"/>
                </a:lnTo>
                <a:lnTo>
                  <a:pt x="542163" y="234220"/>
                </a:lnTo>
                <a:cubicBezTo>
                  <a:pt x="542163" y="220123"/>
                  <a:pt x="542354" y="206502"/>
                  <a:pt x="542735" y="193453"/>
                </a:cubicBezTo>
                <a:close/>
                <a:moveTo>
                  <a:pt x="768001" y="14383"/>
                </a:moveTo>
                <a:cubicBezTo>
                  <a:pt x="751904" y="14383"/>
                  <a:pt x="738759" y="19431"/>
                  <a:pt x="728567" y="29623"/>
                </a:cubicBezTo>
                <a:cubicBezTo>
                  <a:pt x="718376" y="39815"/>
                  <a:pt x="713327" y="52292"/>
                  <a:pt x="713327" y="67247"/>
                </a:cubicBezTo>
                <a:cubicBezTo>
                  <a:pt x="713327" y="82201"/>
                  <a:pt x="718376" y="94488"/>
                  <a:pt x="728567" y="104966"/>
                </a:cubicBezTo>
                <a:cubicBezTo>
                  <a:pt x="738759" y="115538"/>
                  <a:pt x="751904" y="120777"/>
                  <a:pt x="768001" y="120777"/>
                </a:cubicBezTo>
                <a:cubicBezTo>
                  <a:pt x="784098" y="120777"/>
                  <a:pt x="798005" y="115729"/>
                  <a:pt x="808196" y="105537"/>
                </a:cubicBezTo>
                <a:cubicBezTo>
                  <a:pt x="818388" y="95345"/>
                  <a:pt x="823436" y="82677"/>
                  <a:pt x="823436" y="67627"/>
                </a:cubicBezTo>
                <a:cubicBezTo>
                  <a:pt x="823436" y="52578"/>
                  <a:pt x="818388" y="39815"/>
                  <a:pt x="808196" y="29718"/>
                </a:cubicBezTo>
                <a:cubicBezTo>
                  <a:pt x="798005" y="19526"/>
                  <a:pt x="784669" y="14478"/>
                  <a:pt x="768001" y="14478"/>
                </a:cubicBezTo>
                <a:close/>
                <a:moveTo>
                  <a:pt x="723329" y="572834"/>
                </a:moveTo>
                <a:lnTo>
                  <a:pt x="812292" y="572834"/>
                </a:lnTo>
                <a:lnTo>
                  <a:pt x="812292" y="191834"/>
                </a:lnTo>
                <a:lnTo>
                  <a:pt x="723329" y="191834"/>
                </a:lnTo>
                <a:lnTo>
                  <a:pt x="723329" y="572834"/>
                </a:lnTo>
                <a:close/>
                <a:moveTo>
                  <a:pt x="1079278" y="581787"/>
                </a:moveTo>
                <a:cubicBezTo>
                  <a:pt x="1112234" y="581787"/>
                  <a:pt x="1142238" y="575120"/>
                  <a:pt x="1169099" y="561689"/>
                </a:cubicBezTo>
                <a:cubicBezTo>
                  <a:pt x="1195959" y="548259"/>
                  <a:pt x="1217867" y="527876"/>
                  <a:pt x="1234726" y="500253"/>
                </a:cubicBezTo>
                <a:lnTo>
                  <a:pt x="1165860" y="461582"/>
                </a:lnTo>
                <a:cubicBezTo>
                  <a:pt x="1154716" y="478250"/>
                  <a:pt x="1142048" y="490061"/>
                  <a:pt x="1127951" y="497110"/>
                </a:cubicBezTo>
                <a:cubicBezTo>
                  <a:pt x="1113854" y="504158"/>
                  <a:pt x="1098328" y="507683"/>
                  <a:pt x="1081469" y="507683"/>
                </a:cubicBezTo>
                <a:cubicBezTo>
                  <a:pt x="1049179" y="507683"/>
                  <a:pt x="1023461" y="496919"/>
                  <a:pt x="1004126" y="475298"/>
                </a:cubicBezTo>
                <a:cubicBezTo>
                  <a:pt x="984790" y="453676"/>
                  <a:pt x="975074" y="423005"/>
                  <a:pt x="975074" y="383000"/>
                </a:cubicBezTo>
                <a:cubicBezTo>
                  <a:pt x="975074" y="342995"/>
                  <a:pt x="984885" y="311087"/>
                  <a:pt x="1004506" y="288512"/>
                </a:cubicBezTo>
                <a:cubicBezTo>
                  <a:pt x="1024128" y="265938"/>
                  <a:pt x="1048988" y="254699"/>
                  <a:pt x="1079278" y="254699"/>
                </a:cubicBezTo>
                <a:cubicBezTo>
                  <a:pt x="1096613" y="254699"/>
                  <a:pt x="1112044" y="258318"/>
                  <a:pt x="1125379" y="265462"/>
                </a:cubicBezTo>
                <a:cubicBezTo>
                  <a:pt x="1138809" y="272701"/>
                  <a:pt x="1151192" y="284798"/>
                  <a:pt x="1162622" y="301943"/>
                </a:cubicBezTo>
                <a:lnTo>
                  <a:pt x="1232535" y="267367"/>
                </a:lnTo>
                <a:cubicBezTo>
                  <a:pt x="1219105" y="239554"/>
                  <a:pt x="1199102" y="218599"/>
                  <a:pt x="1172432" y="204311"/>
                </a:cubicBezTo>
                <a:cubicBezTo>
                  <a:pt x="1145762" y="190024"/>
                  <a:pt x="1115663" y="182880"/>
                  <a:pt x="1082231" y="182880"/>
                </a:cubicBezTo>
                <a:cubicBezTo>
                  <a:pt x="1023652" y="182880"/>
                  <a:pt x="976027" y="201263"/>
                  <a:pt x="939356" y="238125"/>
                </a:cubicBezTo>
                <a:cubicBezTo>
                  <a:pt x="902589" y="274987"/>
                  <a:pt x="884301" y="325279"/>
                  <a:pt x="884301" y="389001"/>
                </a:cubicBezTo>
                <a:cubicBezTo>
                  <a:pt x="884301" y="447008"/>
                  <a:pt x="901541" y="493681"/>
                  <a:pt x="936022" y="528923"/>
                </a:cubicBezTo>
                <a:cubicBezTo>
                  <a:pt x="970502" y="564166"/>
                  <a:pt x="1018223" y="581787"/>
                  <a:pt x="1079278" y="581787"/>
                </a:cubicBezTo>
                <a:close/>
                <a:moveTo>
                  <a:pt x="1393031" y="384524"/>
                </a:moveTo>
                <a:cubicBezTo>
                  <a:pt x="1393031" y="348044"/>
                  <a:pt x="1400937" y="318707"/>
                  <a:pt x="1416653" y="296323"/>
                </a:cubicBezTo>
                <a:cubicBezTo>
                  <a:pt x="1432370" y="274034"/>
                  <a:pt x="1453039" y="262795"/>
                  <a:pt x="1478566" y="262795"/>
                </a:cubicBezTo>
                <a:cubicBezTo>
                  <a:pt x="1486757" y="262795"/>
                  <a:pt x="1494473" y="263557"/>
                  <a:pt x="1501807" y="265176"/>
                </a:cubicBezTo>
                <a:cubicBezTo>
                  <a:pt x="1509141" y="266795"/>
                  <a:pt x="1516380" y="268986"/>
                  <a:pt x="1523619" y="271653"/>
                </a:cubicBezTo>
                <a:lnTo>
                  <a:pt x="1547432" y="195739"/>
                </a:lnTo>
                <a:cubicBezTo>
                  <a:pt x="1538002" y="191548"/>
                  <a:pt x="1529239" y="188690"/>
                  <a:pt x="1521047" y="187166"/>
                </a:cubicBezTo>
                <a:cubicBezTo>
                  <a:pt x="1512856" y="185642"/>
                  <a:pt x="1503902" y="184975"/>
                  <a:pt x="1494282" y="184975"/>
                </a:cubicBezTo>
                <a:cubicBezTo>
                  <a:pt x="1471422" y="184975"/>
                  <a:pt x="1451324" y="191452"/>
                  <a:pt x="1433989" y="204502"/>
                </a:cubicBezTo>
                <a:cubicBezTo>
                  <a:pt x="1416653" y="217551"/>
                  <a:pt x="1403509" y="236220"/>
                  <a:pt x="1394555" y="260509"/>
                </a:cubicBezTo>
                <a:lnTo>
                  <a:pt x="1393031" y="260509"/>
                </a:lnTo>
                <a:lnTo>
                  <a:pt x="1393031" y="191643"/>
                </a:lnTo>
                <a:lnTo>
                  <a:pt x="1304068" y="191643"/>
                </a:lnTo>
                <a:lnTo>
                  <a:pt x="1304068" y="572643"/>
                </a:lnTo>
                <a:lnTo>
                  <a:pt x="1393031" y="572643"/>
                </a:lnTo>
                <a:lnTo>
                  <a:pt x="1393031" y="384334"/>
                </a:lnTo>
                <a:close/>
                <a:moveTo>
                  <a:pt x="1621917" y="528542"/>
                </a:moveTo>
                <a:cubicBezTo>
                  <a:pt x="1586294" y="493109"/>
                  <a:pt x="1568482" y="445294"/>
                  <a:pt x="1568482" y="385286"/>
                </a:cubicBezTo>
                <a:cubicBezTo>
                  <a:pt x="1568768" y="324517"/>
                  <a:pt x="1587532" y="275558"/>
                  <a:pt x="1625060" y="238506"/>
                </a:cubicBezTo>
                <a:cubicBezTo>
                  <a:pt x="1662494" y="201454"/>
                  <a:pt x="1711262" y="182880"/>
                  <a:pt x="1771269" y="182880"/>
                </a:cubicBezTo>
                <a:cubicBezTo>
                  <a:pt x="1831277" y="182880"/>
                  <a:pt x="1879473" y="201073"/>
                  <a:pt x="1914335" y="237554"/>
                </a:cubicBezTo>
                <a:cubicBezTo>
                  <a:pt x="1949196" y="274034"/>
                  <a:pt x="1966627" y="321183"/>
                  <a:pt x="1966627" y="378905"/>
                </a:cubicBezTo>
                <a:cubicBezTo>
                  <a:pt x="1966627" y="436626"/>
                  <a:pt x="1948244" y="486537"/>
                  <a:pt x="1911572" y="524542"/>
                </a:cubicBezTo>
                <a:cubicBezTo>
                  <a:pt x="1874901" y="562642"/>
                  <a:pt x="1826324" y="581692"/>
                  <a:pt x="1766126" y="581692"/>
                </a:cubicBezTo>
                <a:cubicBezTo>
                  <a:pt x="1705928" y="581692"/>
                  <a:pt x="1657540" y="563975"/>
                  <a:pt x="1621917" y="528447"/>
                </a:cubicBezTo>
                <a:close/>
                <a:moveTo>
                  <a:pt x="1659350" y="383477"/>
                </a:moveTo>
                <a:cubicBezTo>
                  <a:pt x="1659350" y="422720"/>
                  <a:pt x="1669256" y="453580"/>
                  <a:pt x="1688973" y="476155"/>
                </a:cubicBezTo>
                <a:cubicBezTo>
                  <a:pt x="1708690" y="498729"/>
                  <a:pt x="1735550" y="509969"/>
                  <a:pt x="1769555" y="509969"/>
                </a:cubicBezTo>
                <a:cubicBezTo>
                  <a:pt x="1803559" y="509969"/>
                  <a:pt x="1829372" y="498348"/>
                  <a:pt x="1847850" y="475012"/>
                </a:cubicBezTo>
                <a:cubicBezTo>
                  <a:pt x="1866329" y="451675"/>
                  <a:pt x="1875568" y="420434"/>
                  <a:pt x="1875568" y="381286"/>
                </a:cubicBezTo>
                <a:cubicBezTo>
                  <a:pt x="1875568" y="342138"/>
                  <a:pt x="1866233" y="312801"/>
                  <a:pt x="1847660" y="289750"/>
                </a:cubicBezTo>
                <a:cubicBezTo>
                  <a:pt x="1829086" y="266700"/>
                  <a:pt x="1802892" y="255175"/>
                  <a:pt x="1769174" y="255175"/>
                </a:cubicBezTo>
                <a:cubicBezTo>
                  <a:pt x="1735455" y="255175"/>
                  <a:pt x="1709357" y="267081"/>
                  <a:pt x="1689354" y="290894"/>
                </a:cubicBezTo>
                <a:cubicBezTo>
                  <a:pt x="1669352" y="314706"/>
                  <a:pt x="1659446" y="345567"/>
                  <a:pt x="1659446" y="383572"/>
                </a:cubicBezTo>
                <a:close/>
                <a:moveTo>
                  <a:pt x="2267426" y="547878"/>
                </a:moveTo>
                <a:cubicBezTo>
                  <a:pt x="2294477" y="525304"/>
                  <a:pt x="2308003" y="495681"/>
                  <a:pt x="2308003" y="458915"/>
                </a:cubicBezTo>
                <a:cubicBezTo>
                  <a:pt x="2308003" y="426149"/>
                  <a:pt x="2297621" y="399859"/>
                  <a:pt x="2276761" y="380048"/>
                </a:cubicBezTo>
                <a:cubicBezTo>
                  <a:pt x="2255901" y="360236"/>
                  <a:pt x="2224373" y="346710"/>
                  <a:pt x="2182273" y="339471"/>
                </a:cubicBezTo>
                <a:cubicBezTo>
                  <a:pt x="2155222" y="334232"/>
                  <a:pt x="2136839" y="328232"/>
                  <a:pt x="2127028" y="321278"/>
                </a:cubicBezTo>
                <a:cubicBezTo>
                  <a:pt x="2117217" y="314325"/>
                  <a:pt x="2112359" y="304705"/>
                  <a:pt x="2112359" y="292227"/>
                </a:cubicBezTo>
                <a:cubicBezTo>
                  <a:pt x="2112359" y="279749"/>
                  <a:pt x="2117027" y="269272"/>
                  <a:pt x="2126456" y="261366"/>
                </a:cubicBezTo>
                <a:cubicBezTo>
                  <a:pt x="2135886" y="253460"/>
                  <a:pt x="2149602" y="249460"/>
                  <a:pt x="2167795" y="249460"/>
                </a:cubicBezTo>
                <a:cubicBezTo>
                  <a:pt x="2184654" y="249460"/>
                  <a:pt x="2199227" y="252413"/>
                  <a:pt x="2211515" y="258413"/>
                </a:cubicBezTo>
                <a:cubicBezTo>
                  <a:pt x="2223802" y="264414"/>
                  <a:pt x="2235613" y="273272"/>
                  <a:pt x="2247043" y="285179"/>
                </a:cubicBezTo>
                <a:lnTo>
                  <a:pt x="2298764" y="238316"/>
                </a:lnTo>
                <a:cubicBezTo>
                  <a:pt x="2284381" y="219742"/>
                  <a:pt x="2265902" y="205835"/>
                  <a:pt x="2243328" y="196596"/>
                </a:cubicBezTo>
                <a:cubicBezTo>
                  <a:pt x="2220754" y="187452"/>
                  <a:pt x="2196465" y="182785"/>
                  <a:pt x="2170367" y="182785"/>
                </a:cubicBezTo>
                <a:cubicBezTo>
                  <a:pt x="2129695" y="182785"/>
                  <a:pt x="2095976" y="193358"/>
                  <a:pt x="2069211" y="214598"/>
                </a:cubicBezTo>
                <a:cubicBezTo>
                  <a:pt x="2042446" y="235839"/>
                  <a:pt x="2029015" y="264986"/>
                  <a:pt x="2029015" y="302228"/>
                </a:cubicBezTo>
                <a:cubicBezTo>
                  <a:pt x="2029015" y="331280"/>
                  <a:pt x="2038922" y="355664"/>
                  <a:pt x="2058638" y="375380"/>
                </a:cubicBezTo>
                <a:cubicBezTo>
                  <a:pt x="2078355" y="395097"/>
                  <a:pt x="2113121" y="409289"/>
                  <a:pt x="2163032" y="417957"/>
                </a:cubicBezTo>
                <a:cubicBezTo>
                  <a:pt x="2183321" y="421672"/>
                  <a:pt x="2198656" y="427673"/>
                  <a:pt x="2208943" y="435959"/>
                </a:cubicBezTo>
                <a:cubicBezTo>
                  <a:pt x="2219230" y="444246"/>
                  <a:pt x="2224373" y="454628"/>
                  <a:pt x="2224373" y="467011"/>
                </a:cubicBezTo>
                <a:cubicBezTo>
                  <a:pt x="2224373" y="482155"/>
                  <a:pt x="2218944" y="493871"/>
                  <a:pt x="2207990" y="502158"/>
                </a:cubicBezTo>
                <a:cubicBezTo>
                  <a:pt x="2197037" y="510445"/>
                  <a:pt x="2181797" y="514636"/>
                  <a:pt x="2162271" y="514636"/>
                </a:cubicBezTo>
                <a:cubicBezTo>
                  <a:pt x="2144935" y="514636"/>
                  <a:pt x="2128361" y="510730"/>
                  <a:pt x="2112645" y="502920"/>
                </a:cubicBezTo>
                <a:cubicBezTo>
                  <a:pt x="2096929" y="495109"/>
                  <a:pt x="2082070" y="482060"/>
                  <a:pt x="2068163" y="463677"/>
                </a:cubicBezTo>
                <a:lnTo>
                  <a:pt x="2014633" y="511683"/>
                </a:lnTo>
                <a:cubicBezTo>
                  <a:pt x="2028730" y="534543"/>
                  <a:pt x="2048828" y="551879"/>
                  <a:pt x="2074926" y="563785"/>
                </a:cubicBezTo>
                <a:cubicBezTo>
                  <a:pt x="2101025" y="575691"/>
                  <a:pt x="2129885" y="581692"/>
                  <a:pt x="2161604" y="581692"/>
                </a:cubicBezTo>
                <a:cubicBezTo>
                  <a:pt x="2205228" y="581692"/>
                  <a:pt x="2240566" y="570452"/>
                  <a:pt x="2267617" y="547878"/>
                </a:cubicBezTo>
                <a:close/>
                <a:moveTo>
                  <a:pt x="2717292" y="237554"/>
                </a:moveTo>
                <a:cubicBezTo>
                  <a:pt x="2752154" y="274034"/>
                  <a:pt x="2769584" y="321183"/>
                  <a:pt x="2769584" y="378905"/>
                </a:cubicBezTo>
                <a:cubicBezTo>
                  <a:pt x="2769584" y="436626"/>
                  <a:pt x="2751201" y="486537"/>
                  <a:pt x="2714530" y="524542"/>
                </a:cubicBezTo>
                <a:cubicBezTo>
                  <a:pt x="2677859" y="562642"/>
                  <a:pt x="2629281" y="581692"/>
                  <a:pt x="2569083" y="581692"/>
                </a:cubicBezTo>
                <a:cubicBezTo>
                  <a:pt x="2508885" y="581692"/>
                  <a:pt x="2460498" y="563975"/>
                  <a:pt x="2424875" y="528447"/>
                </a:cubicBezTo>
                <a:cubicBezTo>
                  <a:pt x="2389251" y="493014"/>
                  <a:pt x="2371439" y="445199"/>
                  <a:pt x="2371439" y="385191"/>
                </a:cubicBezTo>
                <a:cubicBezTo>
                  <a:pt x="2371725" y="324422"/>
                  <a:pt x="2390489" y="275463"/>
                  <a:pt x="2428018" y="238411"/>
                </a:cubicBezTo>
                <a:cubicBezTo>
                  <a:pt x="2465451" y="201359"/>
                  <a:pt x="2514219" y="182785"/>
                  <a:pt x="2574227" y="182785"/>
                </a:cubicBezTo>
                <a:cubicBezTo>
                  <a:pt x="2634234" y="182785"/>
                  <a:pt x="2682431" y="200977"/>
                  <a:pt x="2717292" y="237458"/>
                </a:cubicBezTo>
                <a:close/>
                <a:moveTo>
                  <a:pt x="2678430" y="381191"/>
                </a:moveTo>
                <a:cubicBezTo>
                  <a:pt x="2678430" y="343281"/>
                  <a:pt x="2669096" y="312706"/>
                  <a:pt x="2650522" y="289655"/>
                </a:cubicBezTo>
                <a:cubicBezTo>
                  <a:pt x="2631948" y="266605"/>
                  <a:pt x="2605754" y="255079"/>
                  <a:pt x="2572036" y="255079"/>
                </a:cubicBezTo>
                <a:cubicBezTo>
                  <a:pt x="2538317" y="255079"/>
                  <a:pt x="2512219" y="266986"/>
                  <a:pt x="2492216" y="290798"/>
                </a:cubicBezTo>
                <a:cubicBezTo>
                  <a:pt x="2472214" y="314611"/>
                  <a:pt x="2462308" y="345472"/>
                  <a:pt x="2462308" y="383477"/>
                </a:cubicBezTo>
                <a:cubicBezTo>
                  <a:pt x="2462308" y="421481"/>
                  <a:pt x="2472214" y="453580"/>
                  <a:pt x="2491931" y="476155"/>
                </a:cubicBezTo>
                <a:cubicBezTo>
                  <a:pt x="2511647" y="498729"/>
                  <a:pt x="2538508" y="509969"/>
                  <a:pt x="2572512" y="509969"/>
                </a:cubicBezTo>
                <a:cubicBezTo>
                  <a:pt x="2606516" y="509969"/>
                  <a:pt x="2632329" y="498348"/>
                  <a:pt x="2650808" y="475012"/>
                </a:cubicBezTo>
                <a:cubicBezTo>
                  <a:pt x="2669286" y="451675"/>
                  <a:pt x="2678525" y="420434"/>
                  <a:pt x="2678525" y="381286"/>
                </a:cubicBezTo>
                <a:close/>
                <a:moveTo>
                  <a:pt x="3280410" y="494729"/>
                </a:moveTo>
                <a:cubicBezTo>
                  <a:pt x="3272028" y="500634"/>
                  <a:pt x="3264313" y="504920"/>
                  <a:pt x="3257360" y="507397"/>
                </a:cubicBezTo>
                <a:cubicBezTo>
                  <a:pt x="3250406" y="509873"/>
                  <a:pt x="3243453" y="511112"/>
                  <a:pt x="3236500" y="511112"/>
                </a:cubicBezTo>
                <a:cubicBezTo>
                  <a:pt x="3223070" y="511112"/>
                  <a:pt x="3212687" y="506730"/>
                  <a:pt x="3205258" y="497872"/>
                </a:cubicBezTo>
                <a:cubicBezTo>
                  <a:pt x="3197829" y="489109"/>
                  <a:pt x="3194114" y="475393"/>
                  <a:pt x="3194114" y="456724"/>
                </a:cubicBezTo>
                <a:lnTo>
                  <a:pt x="3194114" y="260985"/>
                </a:lnTo>
                <a:lnTo>
                  <a:pt x="3291269" y="260985"/>
                </a:lnTo>
                <a:lnTo>
                  <a:pt x="3291269" y="191738"/>
                </a:lnTo>
                <a:lnTo>
                  <a:pt x="3194114" y="191738"/>
                </a:lnTo>
                <a:lnTo>
                  <a:pt x="3194114" y="82677"/>
                </a:lnTo>
                <a:lnTo>
                  <a:pt x="3105150" y="98298"/>
                </a:lnTo>
                <a:lnTo>
                  <a:pt x="3105150" y="191643"/>
                </a:lnTo>
                <a:lnTo>
                  <a:pt x="2957227" y="191643"/>
                </a:lnTo>
                <a:lnTo>
                  <a:pt x="2957227" y="130969"/>
                </a:lnTo>
                <a:cubicBezTo>
                  <a:pt x="2957227" y="111157"/>
                  <a:pt x="2961513" y="96202"/>
                  <a:pt x="2970086" y="86297"/>
                </a:cubicBezTo>
                <a:cubicBezTo>
                  <a:pt x="2978658" y="76391"/>
                  <a:pt x="2990850" y="71438"/>
                  <a:pt x="3006757" y="71438"/>
                </a:cubicBezTo>
                <a:cubicBezTo>
                  <a:pt x="3014948" y="71438"/>
                  <a:pt x="3022473" y="72581"/>
                  <a:pt x="3029236" y="74962"/>
                </a:cubicBezTo>
                <a:cubicBezTo>
                  <a:pt x="3036094" y="77343"/>
                  <a:pt x="3042666" y="80581"/>
                  <a:pt x="3049143" y="84868"/>
                </a:cubicBezTo>
                <a:lnTo>
                  <a:pt x="3085624" y="20479"/>
                </a:lnTo>
                <a:cubicBezTo>
                  <a:pt x="3072479" y="13525"/>
                  <a:pt x="3059049" y="8382"/>
                  <a:pt x="3045429" y="5048"/>
                </a:cubicBezTo>
                <a:cubicBezTo>
                  <a:pt x="3031808" y="1715"/>
                  <a:pt x="3017615" y="0"/>
                  <a:pt x="3003042" y="0"/>
                </a:cubicBezTo>
                <a:cubicBezTo>
                  <a:pt x="2960370" y="0"/>
                  <a:pt x="2927318" y="11621"/>
                  <a:pt x="2903887" y="34957"/>
                </a:cubicBezTo>
                <a:cubicBezTo>
                  <a:pt x="2880455" y="58293"/>
                  <a:pt x="2868740" y="90011"/>
                  <a:pt x="2868740" y="130207"/>
                </a:cubicBezTo>
                <a:lnTo>
                  <a:pt x="2868740" y="191643"/>
                </a:lnTo>
                <a:lnTo>
                  <a:pt x="2803970" y="191643"/>
                </a:lnTo>
                <a:lnTo>
                  <a:pt x="2803970" y="260890"/>
                </a:lnTo>
                <a:lnTo>
                  <a:pt x="2868740" y="260890"/>
                </a:lnTo>
                <a:lnTo>
                  <a:pt x="2868740" y="572643"/>
                </a:lnTo>
                <a:lnTo>
                  <a:pt x="2957322" y="572643"/>
                </a:lnTo>
                <a:lnTo>
                  <a:pt x="2957322" y="260890"/>
                </a:lnTo>
                <a:lnTo>
                  <a:pt x="3105246" y="260890"/>
                </a:lnTo>
                <a:lnTo>
                  <a:pt x="3105246" y="469297"/>
                </a:lnTo>
                <a:cubicBezTo>
                  <a:pt x="3105246" y="505968"/>
                  <a:pt x="3114675" y="533876"/>
                  <a:pt x="3133535" y="553022"/>
                </a:cubicBezTo>
                <a:cubicBezTo>
                  <a:pt x="3152394" y="572167"/>
                  <a:pt x="3180588" y="581692"/>
                  <a:pt x="3218021" y="581692"/>
                </a:cubicBezTo>
                <a:cubicBezTo>
                  <a:pt x="3236405" y="581692"/>
                  <a:pt x="3253454" y="579311"/>
                  <a:pt x="3269171" y="574453"/>
                </a:cubicBezTo>
                <a:cubicBezTo>
                  <a:pt x="3284887" y="569595"/>
                  <a:pt x="3297841" y="563118"/>
                  <a:pt x="3308033" y="554926"/>
                </a:cubicBezTo>
                <a:lnTo>
                  <a:pt x="3280505" y="494633"/>
                </a:lnTo>
                <a:close/>
                <a:moveTo>
                  <a:pt x="301181" y="915543"/>
                </a:moveTo>
                <a:lnTo>
                  <a:pt x="497300" y="1449134"/>
                </a:lnTo>
                <a:lnTo>
                  <a:pt x="399860" y="1449134"/>
                </a:lnTo>
                <a:lnTo>
                  <a:pt x="354139" y="1324166"/>
                </a:lnTo>
                <a:lnTo>
                  <a:pt x="140970" y="1324166"/>
                </a:lnTo>
                <a:lnTo>
                  <a:pt x="97441" y="1449134"/>
                </a:lnTo>
                <a:lnTo>
                  <a:pt x="0" y="1449134"/>
                </a:lnTo>
                <a:lnTo>
                  <a:pt x="197930" y="915543"/>
                </a:lnTo>
                <a:lnTo>
                  <a:pt x="301371" y="915543"/>
                </a:lnTo>
                <a:close/>
                <a:moveTo>
                  <a:pt x="329851" y="1247108"/>
                </a:moveTo>
                <a:lnTo>
                  <a:pt x="257651" y="1037654"/>
                </a:lnTo>
                <a:cubicBezTo>
                  <a:pt x="255937" y="1032224"/>
                  <a:pt x="254318" y="1027271"/>
                  <a:pt x="252984" y="1022795"/>
                </a:cubicBezTo>
                <a:cubicBezTo>
                  <a:pt x="251651" y="1018318"/>
                  <a:pt x="250031" y="1012888"/>
                  <a:pt x="248317" y="1006412"/>
                </a:cubicBezTo>
                <a:lnTo>
                  <a:pt x="246126" y="1006412"/>
                </a:lnTo>
                <a:cubicBezTo>
                  <a:pt x="244412" y="1012317"/>
                  <a:pt x="242792" y="1017651"/>
                  <a:pt x="241459" y="1022223"/>
                </a:cubicBezTo>
                <a:cubicBezTo>
                  <a:pt x="240125" y="1026795"/>
                  <a:pt x="238411" y="1031938"/>
                  <a:pt x="236411" y="1037654"/>
                </a:cubicBezTo>
                <a:lnTo>
                  <a:pt x="164973" y="1247108"/>
                </a:lnTo>
                <a:lnTo>
                  <a:pt x="329756" y="1247108"/>
                </a:lnTo>
                <a:close/>
                <a:moveTo>
                  <a:pt x="557403" y="1449134"/>
                </a:moveTo>
                <a:lnTo>
                  <a:pt x="648557" y="1449134"/>
                </a:lnTo>
                <a:lnTo>
                  <a:pt x="648557" y="915543"/>
                </a:lnTo>
                <a:lnTo>
                  <a:pt x="557403" y="915543"/>
                </a:lnTo>
                <a:lnTo>
                  <a:pt x="557403" y="1449134"/>
                </a:lnTo>
                <a:close/>
                <a:moveTo>
                  <a:pt x="1271778" y="915543"/>
                </a:moveTo>
                <a:lnTo>
                  <a:pt x="883730" y="915543"/>
                </a:lnTo>
                <a:lnTo>
                  <a:pt x="883730" y="992600"/>
                </a:lnTo>
                <a:lnTo>
                  <a:pt x="1031843" y="992600"/>
                </a:lnTo>
                <a:lnTo>
                  <a:pt x="1031843" y="1449134"/>
                </a:lnTo>
                <a:lnTo>
                  <a:pt x="1122998" y="1449134"/>
                </a:lnTo>
                <a:lnTo>
                  <a:pt x="1122998" y="992600"/>
                </a:lnTo>
                <a:lnTo>
                  <a:pt x="1271778" y="992600"/>
                </a:lnTo>
                <a:lnTo>
                  <a:pt x="1271778" y="915543"/>
                </a:lnTo>
                <a:close/>
                <a:moveTo>
                  <a:pt x="1581340" y="1113854"/>
                </a:moveTo>
                <a:cubicBezTo>
                  <a:pt x="1616202" y="1150334"/>
                  <a:pt x="1633633" y="1197483"/>
                  <a:pt x="1633633" y="1255205"/>
                </a:cubicBezTo>
                <a:cubicBezTo>
                  <a:pt x="1633633" y="1312926"/>
                  <a:pt x="1615250" y="1362837"/>
                  <a:pt x="1578578" y="1400842"/>
                </a:cubicBezTo>
                <a:cubicBezTo>
                  <a:pt x="1541812" y="1438942"/>
                  <a:pt x="1493330" y="1457992"/>
                  <a:pt x="1433132" y="1457992"/>
                </a:cubicBezTo>
                <a:cubicBezTo>
                  <a:pt x="1372934" y="1457992"/>
                  <a:pt x="1324547" y="1440275"/>
                  <a:pt x="1288923" y="1404747"/>
                </a:cubicBezTo>
                <a:cubicBezTo>
                  <a:pt x="1253300" y="1369314"/>
                  <a:pt x="1235488" y="1321499"/>
                  <a:pt x="1235488" y="1261491"/>
                </a:cubicBezTo>
                <a:cubicBezTo>
                  <a:pt x="1235774" y="1200722"/>
                  <a:pt x="1254538" y="1151763"/>
                  <a:pt x="1292066" y="1114711"/>
                </a:cubicBezTo>
                <a:cubicBezTo>
                  <a:pt x="1329500" y="1077659"/>
                  <a:pt x="1378268" y="1059085"/>
                  <a:pt x="1438275" y="1059085"/>
                </a:cubicBezTo>
                <a:cubicBezTo>
                  <a:pt x="1498283" y="1059085"/>
                  <a:pt x="1546479" y="1077278"/>
                  <a:pt x="1581340" y="1113758"/>
                </a:cubicBezTo>
                <a:close/>
                <a:moveTo>
                  <a:pt x="1542479" y="1257491"/>
                </a:moveTo>
                <a:cubicBezTo>
                  <a:pt x="1542479" y="1219581"/>
                  <a:pt x="1533144" y="1189006"/>
                  <a:pt x="1514570" y="1165955"/>
                </a:cubicBezTo>
                <a:cubicBezTo>
                  <a:pt x="1495997" y="1142905"/>
                  <a:pt x="1469803" y="1131380"/>
                  <a:pt x="1436084" y="1131380"/>
                </a:cubicBezTo>
                <a:cubicBezTo>
                  <a:pt x="1402366" y="1131380"/>
                  <a:pt x="1376267" y="1143286"/>
                  <a:pt x="1356265" y="1167098"/>
                </a:cubicBezTo>
                <a:cubicBezTo>
                  <a:pt x="1336262" y="1190911"/>
                  <a:pt x="1326356" y="1221772"/>
                  <a:pt x="1326356" y="1259777"/>
                </a:cubicBezTo>
                <a:cubicBezTo>
                  <a:pt x="1326356" y="1297781"/>
                  <a:pt x="1336262" y="1329881"/>
                  <a:pt x="1355979" y="1352455"/>
                </a:cubicBezTo>
                <a:cubicBezTo>
                  <a:pt x="1375696" y="1375029"/>
                  <a:pt x="1402556" y="1386269"/>
                  <a:pt x="1436561" y="1386269"/>
                </a:cubicBezTo>
                <a:cubicBezTo>
                  <a:pt x="1470565" y="1386269"/>
                  <a:pt x="1496378" y="1374648"/>
                  <a:pt x="1514856" y="1351312"/>
                </a:cubicBezTo>
                <a:cubicBezTo>
                  <a:pt x="1533335" y="1327976"/>
                  <a:pt x="1542574" y="1296734"/>
                  <a:pt x="1542574" y="1257586"/>
                </a:cubicBezTo>
                <a:close/>
                <a:moveTo>
                  <a:pt x="1951577" y="1285399"/>
                </a:moveTo>
                <a:cubicBezTo>
                  <a:pt x="1951577" y="1314450"/>
                  <a:pt x="1943290" y="1338453"/>
                  <a:pt x="1926622" y="1357598"/>
                </a:cubicBezTo>
                <a:cubicBezTo>
                  <a:pt x="1910048" y="1376744"/>
                  <a:pt x="1888522" y="1386269"/>
                  <a:pt x="1862233" y="1386269"/>
                </a:cubicBezTo>
                <a:cubicBezTo>
                  <a:pt x="1835944" y="1386269"/>
                  <a:pt x="1817465" y="1378268"/>
                  <a:pt x="1805273" y="1362266"/>
                </a:cubicBezTo>
                <a:cubicBezTo>
                  <a:pt x="1793081" y="1346264"/>
                  <a:pt x="1787081" y="1322356"/>
                  <a:pt x="1787081" y="1290638"/>
                </a:cubicBezTo>
                <a:lnTo>
                  <a:pt x="1787081" y="1068134"/>
                </a:lnTo>
                <a:lnTo>
                  <a:pt x="1698498" y="1068134"/>
                </a:lnTo>
                <a:lnTo>
                  <a:pt x="1698498" y="1302544"/>
                </a:lnTo>
                <a:cubicBezTo>
                  <a:pt x="1698498" y="1353407"/>
                  <a:pt x="1709833" y="1391984"/>
                  <a:pt x="1732502" y="1418463"/>
                </a:cubicBezTo>
                <a:cubicBezTo>
                  <a:pt x="1755172" y="1444943"/>
                  <a:pt x="1788890" y="1458087"/>
                  <a:pt x="1833563" y="1458087"/>
                </a:cubicBezTo>
                <a:cubicBezTo>
                  <a:pt x="1856423" y="1458087"/>
                  <a:pt x="1878425" y="1452563"/>
                  <a:pt x="1899571" y="1441514"/>
                </a:cubicBezTo>
                <a:cubicBezTo>
                  <a:pt x="1920716" y="1430465"/>
                  <a:pt x="1937480" y="1415796"/>
                  <a:pt x="1949577" y="1397413"/>
                </a:cubicBezTo>
                <a:lnTo>
                  <a:pt x="1951482" y="1397413"/>
                </a:lnTo>
                <a:lnTo>
                  <a:pt x="1951482" y="1449134"/>
                </a:lnTo>
                <a:lnTo>
                  <a:pt x="2040446" y="1449134"/>
                </a:lnTo>
                <a:lnTo>
                  <a:pt x="2040446" y="1068134"/>
                </a:lnTo>
                <a:lnTo>
                  <a:pt x="1951482" y="1068134"/>
                </a:lnTo>
                <a:lnTo>
                  <a:pt x="1951482" y="1285399"/>
                </a:lnTo>
                <a:close/>
                <a:moveTo>
                  <a:pt x="2326767" y="1061466"/>
                </a:moveTo>
                <a:cubicBezTo>
                  <a:pt x="2303907" y="1061466"/>
                  <a:pt x="2283809" y="1067943"/>
                  <a:pt x="2266474" y="1080992"/>
                </a:cubicBezTo>
                <a:cubicBezTo>
                  <a:pt x="2249138" y="1094042"/>
                  <a:pt x="2235994" y="1112711"/>
                  <a:pt x="2227040" y="1136999"/>
                </a:cubicBezTo>
                <a:lnTo>
                  <a:pt x="2225516" y="1136999"/>
                </a:lnTo>
                <a:lnTo>
                  <a:pt x="2225516" y="1068134"/>
                </a:lnTo>
                <a:lnTo>
                  <a:pt x="2136553" y="1068134"/>
                </a:lnTo>
                <a:lnTo>
                  <a:pt x="2136553" y="1449134"/>
                </a:lnTo>
                <a:lnTo>
                  <a:pt x="2225516" y="1449134"/>
                </a:lnTo>
                <a:lnTo>
                  <a:pt x="2225516" y="1260824"/>
                </a:lnTo>
                <a:cubicBezTo>
                  <a:pt x="2225516" y="1224344"/>
                  <a:pt x="2233422" y="1195007"/>
                  <a:pt x="2249138" y="1172623"/>
                </a:cubicBezTo>
                <a:cubicBezTo>
                  <a:pt x="2264855" y="1150334"/>
                  <a:pt x="2285524" y="1139095"/>
                  <a:pt x="2311051" y="1139095"/>
                </a:cubicBezTo>
                <a:cubicBezTo>
                  <a:pt x="2319242" y="1139095"/>
                  <a:pt x="2326958" y="1139857"/>
                  <a:pt x="2334292" y="1141476"/>
                </a:cubicBezTo>
                <a:cubicBezTo>
                  <a:pt x="2341626" y="1143095"/>
                  <a:pt x="2348865" y="1145286"/>
                  <a:pt x="2356104" y="1147953"/>
                </a:cubicBezTo>
                <a:lnTo>
                  <a:pt x="2379917" y="1072039"/>
                </a:lnTo>
                <a:cubicBezTo>
                  <a:pt x="2370487" y="1067848"/>
                  <a:pt x="2361724" y="1064990"/>
                  <a:pt x="2353532" y="1063466"/>
                </a:cubicBezTo>
                <a:cubicBezTo>
                  <a:pt x="2345341" y="1061942"/>
                  <a:pt x="2336387" y="1061276"/>
                  <a:pt x="2326767" y="1061276"/>
                </a:cubicBezTo>
                <a:close/>
              </a:path>
            </a:pathLst>
          </a:custGeom>
          <a:gradFill>
            <a:gsLst>
              <a:gs pos="0">
                <a:srgbClr val="FFFFFF"/>
              </a:gs>
              <a:gs pos="33000">
                <a:srgbClr val="FFFFFF"/>
              </a:gs>
              <a:gs pos="69000">
                <a:srgbClr val="D4EC8E"/>
              </a:gs>
            </a:gsLst>
            <a:lin ang="2700000" scaled="0"/>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1379831871"/>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947156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80429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695489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0427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895678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488425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78025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1160897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800384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462574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D3C8DE-A151-6229-4ABB-693D018AB92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425781"/>
            <a:ext cx="5577840" cy="1107996"/>
          </a:xfrm>
          <a:noFill/>
        </p:spPr>
        <p:txBody>
          <a:bodyPr vert="horz" wrap="square" lIns="0" tIns="0" rIns="0" bIns="0" rtlCol="0" anchor="b" anchorCtr="0">
            <a:spAutoFit/>
          </a:bodyPr>
          <a:lstStyle>
            <a:lvl1pPr>
              <a:defRPr lang="en-US" sz="4000" b="0" kern="1200" cap="none" spc="-50" baseline="0" dirty="0">
                <a:ln w="3175">
                  <a:noFill/>
                </a:ln>
                <a:solidFill>
                  <a:schemeClr val="tx1"/>
                </a:solidFill>
                <a:effectLst/>
                <a:latin typeface="Segoe Sans Display Semibold" pitchFamily="2" charset="0"/>
                <a:ea typeface="+mn-ea"/>
                <a:cs typeface="Segoe Sans Display Semibold" pitchFamily="2" charset="0"/>
              </a:defRPr>
            </a:lvl1pPr>
          </a:lstStyle>
          <a:p>
            <a:pPr marL="0" marR="0" lvl="0" indent="0" algn="l" defTabSz="932742" rtl="0" eaLnBrk="1" fontAlgn="auto" latinLnBrk="0" hangingPunct="1">
              <a:lnSpc>
                <a:spcPct val="90000"/>
              </a:lnSpc>
              <a:spcBef>
                <a:spcPct val="0"/>
              </a:spcBef>
              <a:spcAft>
                <a:spcPts val="0"/>
              </a:spcAft>
              <a:buClrTx/>
              <a:buSzPct val="90000"/>
              <a:buFont typeface="Wingdings" panose="05000000000000000000" pitchFamily="2" charset="2"/>
              <a:buNone/>
              <a:tabLst/>
            </a:pPr>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lang="en-US" sz="1800" kern="1200" spc="0" baseline="0" dirty="0">
                <a:solidFill>
                  <a:schemeClr val="tx1"/>
                </a:solidFill>
                <a:latin typeface="+mn-lt"/>
                <a:ea typeface="+mn-ea"/>
                <a:cs typeface="Segoe UI" panose="020B0502040204020203" pitchFamily="34" charset="0"/>
              </a:defRPr>
            </a:lvl1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pPr>
            <a:r>
              <a:rPr lang="en-US"/>
              <a:t>Speaker name or subtitle text</a:t>
            </a:r>
          </a:p>
        </p:txBody>
      </p:sp>
      <p:pic>
        <p:nvPicPr>
          <p:cNvPr id="7" name="MS logo white - EMF" descr="Microsoft logo white text version">
            <a:extLst>
              <a:ext uri="{FF2B5EF4-FFF2-40B4-BE49-F238E27FC236}">
                <a16:creationId xmlns:a16="http://schemas.microsoft.com/office/drawing/2014/main" id="{7402CA17-47CB-D841-851F-EAC4B87C20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61864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41037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698759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660502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884822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3422578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360761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2959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943208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5467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01794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Segoe Sans Display Semibold" pitchFamily="2" charset="0"/>
                <a:cs typeface="Segoe Sans Display Semibold" pitchFamily="2"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49826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151086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74565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13499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274403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1879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44106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12621158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65147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379094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36616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71427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02037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D30A553-BFB8-57D4-AE28-9398552BB451}"/>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653843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50908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3ECED-2129-6B62-31D3-80AD61D9A4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61498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4874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876720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98716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409952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5880336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859979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23958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109C0-1121-1468-48D7-06E1B33AC2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3C22C6-98EE-049C-D075-D1B326778F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2E9B41-D547-F749-7F12-3844EC214F76}"/>
              </a:ext>
            </a:extLst>
          </p:cNvPr>
          <p:cNvSpPr>
            <a:spLocks noGrp="1"/>
          </p:cNvSpPr>
          <p:nvPr>
            <p:ph type="dt" sz="half" idx="10"/>
          </p:nvPr>
        </p:nvSpPr>
        <p:spPr/>
        <p:txBody>
          <a:bodyPr/>
          <a:lstStyle/>
          <a:p>
            <a:fld id="{DDF42E2E-4545-4923-A9DD-0AFF93CFA57A}" type="datetimeFigureOut">
              <a:rPr lang="en-US" smtClean="0"/>
              <a:t>9/12/2024</a:t>
            </a:fld>
            <a:endParaRPr lang="en-US"/>
          </a:p>
        </p:txBody>
      </p:sp>
      <p:sp>
        <p:nvSpPr>
          <p:cNvPr id="5" name="Footer Placeholder 4">
            <a:extLst>
              <a:ext uri="{FF2B5EF4-FFF2-40B4-BE49-F238E27FC236}">
                <a16:creationId xmlns:a16="http://schemas.microsoft.com/office/drawing/2014/main" id="{2AE8B957-3E77-BBE7-042B-CBEDB9071B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228D9-8EFB-7D84-C9E9-32DE0406E7B3}"/>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544327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9085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66170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83113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63100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2.sv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0A0B1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6655107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2"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2.svg"/><Relationship Id="rId7" Type="http://schemas.openxmlformats.org/officeDocument/2006/relationships/image" Target="../media/image38.svg"/><Relationship Id="rId2" Type="http://schemas.openxmlformats.org/officeDocument/2006/relationships/image" Target="../media/image31.png"/><Relationship Id="rId1" Type="http://schemas.openxmlformats.org/officeDocument/2006/relationships/slideLayout" Target="../slideLayouts/slideLayout50.xml"/><Relationship Id="rId6" Type="http://schemas.openxmlformats.org/officeDocument/2006/relationships/image" Target="../media/image37.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6.svg"/></Relationships>
</file>

<file path=ppt/slides/_rels/slide11.xml.rels><?xml version="1.0" encoding="UTF-8" standalone="yes"?>
<Relationships xmlns="http://schemas.openxmlformats.org/package/2006/relationships"><Relationship Id="rId3" Type="http://schemas.openxmlformats.org/officeDocument/2006/relationships/hyperlink" Target="https://aka.ms/ragrelevance" TargetMode="External"/><Relationship Id="rId2" Type="http://schemas.openxmlformats.org/officeDocument/2006/relationships/notesSlide" Target="../notesSlides/notesSlide2.xml"/><Relationship Id="rId1" Type="http://schemas.openxmlformats.org/officeDocument/2006/relationships/slideLayout" Target="../slideLayouts/slideLayout50.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hyperlink" Target="https://aka.ms/raghack/aisearch"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50.xml"/><Relationship Id="rId6" Type="http://schemas.openxmlformats.org/officeDocument/2006/relationships/image" Target="../media/image43.svg"/><Relationship Id="rId11" Type="http://schemas.openxmlformats.org/officeDocument/2006/relationships/image" Target="../media/image47.svg"/><Relationship Id="rId5" Type="http://schemas.openxmlformats.org/officeDocument/2006/relationships/image" Target="../media/image42.png"/><Relationship Id="rId10" Type="http://schemas.openxmlformats.org/officeDocument/2006/relationships/image" Target="../media/image46.png"/><Relationship Id="rId4" Type="http://schemas.openxmlformats.org/officeDocument/2006/relationships/image" Target="../media/image53.svg"/><Relationship Id="rId9" Type="http://schemas.openxmlformats.org/officeDocument/2006/relationships/image" Target="../media/image55.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Azure-Samples/azure-search-openai-demo/?tab=readme-ov-file#project-setup" TargetMode="External"/><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zure-Samples/azure-search-openai-demo/#azure-account-requirements" TargetMode="Externa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aka.ms/ragchat/free" TargetMode="External"/><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pamelafox/azure-search-openai-demo/blob/main/docs/data_ingestion.md#removing-documents" TargetMode="External"/><Relationship Id="rId2" Type="http://schemas.openxmlformats.org/officeDocument/2006/relationships/notesSlide" Target="../notesSlides/notesSlide7.xml"/><Relationship Id="rId1" Type="http://schemas.openxmlformats.org/officeDocument/2006/relationships/slideLayout" Target="../slideLayouts/slideLayout50.xml"/><Relationship Id="rId4" Type="http://schemas.openxmlformats.org/officeDocument/2006/relationships/hyperlink" Target="https://aka.ms/ragchat/remove-dat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blog.pamelafox.org/2023/09/best-practices-for-openai-chat-apps.html" TargetMode="External"/><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hyperlink" Target="https://blog.pamelafox.org/2024/07/should-you-use-quart-or-fastapi-for-ai.html"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30.xml.rels><?xml version="1.0" encoding="UTF-8" standalone="yes"?>
<Relationships xmlns="http://schemas.openxmlformats.org/package/2006/relationships"><Relationship Id="rId3" Type="http://schemas.openxmlformats.org/officeDocument/2006/relationships/hyperlink" Target="https://python.langchain.com/v0.2/docs/introduction/" TargetMode="External"/><Relationship Id="rId7" Type="http://schemas.openxmlformats.org/officeDocument/2006/relationships/hyperlink" Target="https://pypi.org/project/prompty/" TargetMode="External"/><Relationship Id="rId2" Type="http://schemas.openxmlformats.org/officeDocument/2006/relationships/hyperlink" Target="https://docs.llamaindex.ai/en/stable/" TargetMode="External"/><Relationship Id="rId1" Type="http://schemas.openxmlformats.org/officeDocument/2006/relationships/slideLayout" Target="../slideLayouts/slideLayout5.xml"/><Relationship Id="rId6" Type="http://schemas.openxmlformats.org/officeDocument/2006/relationships/hyperlink" Target="https://github.com/BerriAI/litellm" TargetMode="External"/><Relationship Id="rId5" Type="http://schemas.openxmlformats.org/officeDocument/2006/relationships/hyperlink" Target="https://microsoft.github.io/autogen/" TargetMode="External"/><Relationship Id="rId4" Type="http://schemas.openxmlformats.org/officeDocument/2006/relationships/hyperlink" Target="https://pypi.org/project/semantic-kerne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ithub.com/Azure-Samples/rag-postgres-openai-python" TargetMode="External"/><Relationship Id="rId1" Type="http://schemas.openxmlformats.org/officeDocument/2006/relationships/slideLayout" Target="../slideLayouts/slideLayout5.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hyperlink" Target="aka.ms/raghack/cosmosdb"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ithub.com/Azure-Samples/Cosmic-Food-RAG-app" TargetMode="External"/><Relationship Id="rId1" Type="http://schemas.openxmlformats.org/officeDocument/2006/relationships/slideLayout" Target="../slideLayouts/slideLayout5.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hyperlink" Target="aka.ms/raghack/cosmosdb"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ithub.com/Azure-Samples/llama-index-python" TargetMode="Externa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s://github.com/Azure-Samples/contoso-chat" TargetMode="External"/><Relationship Id="rId1" Type="http://schemas.openxmlformats.org/officeDocument/2006/relationships/slideLayout" Target="../slideLayouts/slideLayout5.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hyperlink" Target="https://aka.ms/raghack/aistudio" TargetMode="External"/></Relationships>
</file>

<file path=ppt/slides/_rels/slide35.xml.rels><?xml version="1.0" encoding="UTF-8" standalone="yes"?>
<Relationships xmlns="http://schemas.openxmlformats.org/package/2006/relationships"><Relationship Id="rId8" Type="http://schemas.openxmlformats.org/officeDocument/2006/relationships/hyperlink" Target="https://aka.ms/raghack/coderunner" TargetMode="External"/><Relationship Id="rId3" Type="http://schemas.openxmlformats.org/officeDocument/2006/relationships/hyperlink" Target="https://aka.ms/raghack" TargetMode="External"/><Relationship Id="rId7" Type="http://schemas.openxmlformats.org/officeDocument/2006/relationships/hyperlink" Target="https://aka.ms/raghack/langchain" TargetMode="External"/><Relationship Id="rId2" Type="http://schemas.openxmlformats.org/officeDocument/2006/relationships/hyperlink" Target="https://aka.ms/ragchat/free" TargetMode="External"/><Relationship Id="rId1" Type="http://schemas.openxmlformats.org/officeDocument/2006/relationships/slideLayout" Target="../slideLayouts/slideLayout5.xml"/><Relationship Id="rId6" Type="http://schemas.openxmlformats.org/officeDocument/2006/relationships/hyperlink" Target="https://raghack/vision" TargetMode="External"/><Relationship Id="rId5" Type="http://schemas.openxmlformats.org/officeDocument/2006/relationships/hyperlink" Target="https://aka.ms/raghack/postgres" TargetMode="External"/><Relationship Id="rId10" Type="http://schemas.openxmlformats.org/officeDocument/2006/relationships/hyperlink" Target="https://aka.ms/raghack/evals" TargetMode="External"/><Relationship Id="rId4" Type="http://schemas.openxmlformats.org/officeDocument/2006/relationships/hyperlink" Target="https://aka.ms/raghack/aisearch" TargetMode="External"/><Relationship Id="rId9" Type="http://schemas.openxmlformats.org/officeDocument/2006/relationships/hyperlink" Target="https://aka.ms/raghack/raft" TargetMode="External"/></Relationships>
</file>

<file path=ppt/slides/_rels/slide4.xml.rels><?xml version="1.0" encoding="UTF-8" standalone="yes"?>
<Relationships xmlns="http://schemas.openxmlformats.org/package/2006/relationships"><Relationship Id="rId2" Type="http://schemas.openxmlformats.org/officeDocument/2006/relationships/hyperlink" Target="https://github.com/pamelafox/python-openai-demos/blob/main/retrieval_augmented_generation.py"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microsoft.com/office/2018/10/relationships/comments" Target="../comments/modernComment_7FFFF042_9C38F0EC.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aka.ms/ragchat/demo" TargetMode="External"/><Relationship Id="rId2" Type="http://schemas.openxmlformats.org/officeDocument/2006/relationships/hyperlink" Target="https://aka.ms/ragchat" TargetMode="Externa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notesSlide" Target="../notesSlides/notesSlide1.xml"/><Relationship Id="rId1" Type="http://schemas.openxmlformats.org/officeDocument/2006/relationships/slideLayout" Target="../slideLayouts/slideLayout50.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A0B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9597F-E851-7BC8-2461-D5ADA7025EB3}"/>
              </a:ext>
            </a:extLst>
          </p:cNvPr>
          <p:cNvSpPr>
            <a:spLocks noGrp="1"/>
          </p:cNvSpPr>
          <p:nvPr>
            <p:ph type="title"/>
          </p:nvPr>
        </p:nvSpPr>
        <p:spPr>
          <a:xfrm>
            <a:off x="584200" y="2302670"/>
            <a:ext cx="10455102" cy="1231106"/>
          </a:xfrm>
        </p:spPr>
        <p:txBody>
          <a:bodyPr/>
          <a:lstStyle/>
          <a:p>
            <a:r>
              <a:rPr lang="en-US" dirty="0" err="1">
                <a:latin typeface="Segoe Sans Display Semibold"/>
                <a:cs typeface="Segoe Sans Display Semibold"/>
              </a:rPr>
              <a:t>Construindo</a:t>
            </a:r>
            <a:r>
              <a:rPr lang="en-US" dirty="0">
                <a:latin typeface="Segoe Sans Display Semibold"/>
                <a:cs typeface="Segoe Sans Display Semibold"/>
              </a:rPr>
              <a:t> RAG com Azure AI Studio e Python</a:t>
            </a:r>
            <a:endParaRPr lang="en-US" dirty="0"/>
          </a:p>
        </p:txBody>
      </p:sp>
      <p:sp>
        <p:nvSpPr>
          <p:cNvPr id="7" name="Text Placeholder 2">
            <a:extLst>
              <a:ext uri="{FF2B5EF4-FFF2-40B4-BE49-F238E27FC236}">
                <a16:creationId xmlns:a16="http://schemas.microsoft.com/office/drawing/2014/main" id="{9469F220-09AA-B411-7469-37AEC591CA02}"/>
              </a:ext>
            </a:extLst>
          </p:cNvPr>
          <p:cNvSpPr>
            <a:spLocks noGrp="1"/>
          </p:cNvSpPr>
          <p:nvPr>
            <p:ph type="body" sz="quarter" idx="12"/>
          </p:nvPr>
        </p:nvSpPr>
        <p:spPr>
          <a:xfrm>
            <a:off x="584200" y="3962400"/>
            <a:ext cx="9144000" cy="830997"/>
          </a:xfrm>
        </p:spPr>
        <p:txBody>
          <a:bodyPr/>
          <a:lstStyle/>
          <a:p>
            <a:r>
              <a:rPr lang="en-US" dirty="0"/>
              <a:t>Pablo Lopes, Cloud Advocate</a:t>
            </a:r>
          </a:p>
          <a:p>
            <a:r>
              <a:rPr lang="en-US" dirty="0"/>
              <a:t>@techdevpablo</a:t>
            </a:r>
          </a:p>
          <a:p>
            <a:r>
              <a:rPr lang="en-US" dirty="0"/>
              <a:t>/in/</a:t>
            </a:r>
            <a:r>
              <a:rPr lang="en-US" dirty="0" err="1"/>
              <a:t>pablonuneslopes</a:t>
            </a:r>
            <a:endParaRPr lang="en-US" dirty="0"/>
          </a:p>
        </p:txBody>
      </p:sp>
    </p:spTree>
    <p:extLst>
      <p:ext uri="{BB962C8B-B14F-4D97-AF65-F5344CB8AC3E}">
        <p14:creationId xmlns:p14="http://schemas.microsoft.com/office/powerpoint/2010/main" val="384571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A2B50-988F-57AE-0657-D7EC0F0EEA8F}"/>
              </a:ext>
            </a:extLst>
          </p:cNvPr>
          <p:cNvSpPr>
            <a:spLocks noGrp="1"/>
          </p:cNvSpPr>
          <p:nvPr>
            <p:ph type="title"/>
          </p:nvPr>
        </p:nvSpPr>
        <p:spPr/>
        <p:txBody>
          <a:bodyPr/>
          <a:lstStyle/>
          <a:p>
            <a:r>
              <a:rPr lang="en-US" dirty="0"/>
              <a:t>Aba "Chat": Flow RAG Avan</a:t>
            </a:r>
            <a:r>
              <a:rPr lang="pt-BR" dirty="0"/>
              <a:t>çado</a:t>
            </a:r>
            <a:endParaRPr lang="en-US" dirty="0"/>
          </a:p>
        </p:txBody>
      </p:sp>
      <p:sp>
        <p:nvSpPr>
          <p:cNvPr id="23" name="Text Placeholder 5">
            <a:extLst>
              <a:ext uri="{FF2B5EF4-FFF2-40B4-BE49-F238E27FC236}">
                <a16:creationId xmlns:a16="http://schemas.microsoft.com/office/drawing/2014/main" id="{A4FD97B5-A395-4532-6E54-B882A388040F}"/>
              </a:ext>
            </a:extLst>
          </p:cNvPr>
          <p:cNvSpPr txBox="1">
            <a:spLocks/>
          </p:cNvSpPr>
          <p:nvPr/>
        </p:nvSpPr>
        <p:spPr>
          <a:xfrm>
            <a:off x="5270762" y="5026217"/>
            <a:ext cx="1410968" cy="54000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dirty="0">
                <a:latin typeface="+mj-lt"/>
                <a:cs typeface="Segoe UI Semilight"/>
              </a:rPr>
              <a:t>Azure AI Search</a:t>
            </a:r>
            <a:endParaRPr lang="en-US" sz="5550" dirty="0">
              <a:cs typeface="Arial"/>
            </a:endParaRPr>
          </a:p>
        </p:txBody>
      </p:sp>
      <p:pic>
        <p:nvPicPr>
          <p:cNvPr id="24" name="Graphic 3">
            <a:extLst>
              <a:ext uri="{FF2B5EF4-FFF2-40B4-BE49-F238E27FC236}">
                <a16:creationId xmlns:a16="http://schemas.microsoft.com/office/drawing/2014/main" id="{425EB55E-ECCC-BDD4-33E6-10D9EFAC44B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04983" y="3629901"/>
            <a:ext cx="1168288" cy="1291166"/>
          </a:xfrm>
          <a:prstGeom prst="rect">
            <a:avLst/>
          </a:prstGeom>
        </p:spPr>
      </p:pic>
      <p:sp>
        <p:nvSpPr>
          <p:cNvPr id="25" name="Arrow: Right 8">
            <a:extLst>
              <a:ext uri="{FF2B5EF4-FFF2-40B4-BE49-F238E27FC236}">
                <a16:creationId xmlns:a16="http://schemas.microsoft.com/office/drawing/2014/main" id="{D09E4206-02B3-B692-F9D8-9C0ACB596078}"/>
              </a:ext>
            </a:extLst>
          </p:cNvPr>
          <p:cNvSpPr/>
          <p:nvPr/>
        </p:nvSpPr>
        <p:spPr bwMode="auto">
          <a:xfrm>
            <a:off x="1870757" y="4239317"/>
            <a:ext cx="548247" cy="34909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7">
            <a:extLst>
              <a:ext uri="{FF2B5EF4-FFF2-40B4-BE49-F238E27FC236}">
                <a16:creationId xmlns:a16="http://schemas.microsoft.com/office/drawing/2014/main" id="{04514F64-D99D-BF71-15EF-FDB1D91EBE8E}"/>
              </a:ext>
            </a:extLst>
          </p:cNvPr>
          <p:cNvSpPr txBox="1"/>
          <p:nvPr/>
        </p:nvSpPr>
        <p:spPr>
          <a:xfrm>
            <a:off x="6852178" y="4688988"/>
            <a:ext cx="2123675" cy="1846659"/>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dirty="0">
                <a:solidFill>
                  <a:srgbClr val="FFFFFF"/>
                </a:solidFill>
              </a:rPr>
              <a:t>“BenefitOptions1.pdf: Health Plus is a comprehensive plan that offers more coverage than Northwind Standard. Northwind Health Plus offers coverage for emergency services, mental health and substance abuse coverage, and out-of-network services, while Northwind Standard does not.”</a:t>
            </a:r>
            <a:endParaRPr lang="en-US" sz="1200" dirty="0">
              <a:solidFill>
                <a:srgbClr val="FFFFFF"/>
              </a:solidFill>
              <a:ea typeface="+mn-lt"/>
              <a:cs typeface="+mn-lt"/>
            </a:endParaRPr>
          </a:p>
        </p:txBody>
      </p:sp>
      <p:sp>
        <p:nvSpPr>
          <p:cNvPr id="27" name="Text Placeholder 5">
            <a:extLst>
              <a:ext uri="{FF2B5EF4-FFF2-40B4-BE49-F238E27FC236}">
                <a16:creationId xmlns:a16="http://schemas.microsoft.com/office/drawing/2014/main" id="{5CA54314-CA13-5110-D6DD-B27EEFC4C195}"/>
              </a:ext>
            </a:extLst>
          </p:cNvPr>
          <p:cNvSpPr txBox="1">
            <a:spLocks/>
          </p:cNvSpPr>
          <p:nvPr/>
        </p:nvSpPr>
        <p:spPr>
          <a:xfrm>
            <a:off x="8715603" y="4844582"/>
            <a:ext cx="1791866" cy="13841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dirty="0">
                <a:latin typeface="+mj-lt"/>
                <a:cs typeface="Segoe UI Semilight"/>
              </a:rPr>
              <a:t>Large Language Model</a:t>
            </a:r>
            <a:endParaRPr lang="en-US" sz="2000" dirty="0">
              <a:cs typeface="Arial"/>
            </a:endParaRPr>
          </a:p>
        </p:txBody>
      </p:sp>
      <p:pic>
        <p:nvPicPr>
          <p:cNvPr id="28" name="Graphic 2">
            <a:extLst>
              <a:ext uri="{FF2B5EF4-FFF2-40B4-BE49-F238E27FC236}">
                <a16:creationId xmlns:a16="http://schemas.microsoft.com/office/drawing/2014/main" id="{F855A01C-B8B1-BADE-9DFC-3C52A03694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47257" y="3240087"/>
            <a:ext cx="1227575" cy="1298192"/>
          </a:xfrm>
          <a:prstGeom prst="rect">
            <a:avLst/>
          </a:prstGeom>
        </p:spPr>
      </p:pic>
      <p:sp>
        <p:nvSpPr>
          <p:cNvPr id="29" name="Arrow: Right 10">
            <a:extLst>
              <a:ext uri="{FF2B5EF4-FFF2-40B4-BE49-F238E27FC236}">
                <a16:creationId xmlns:a16="http://schemas.microsoft.com/office/drawing/2014/main" id="{6C880746-F4FC-0621-575E-ECD09593B11D}"/>
              </a:ext>
            </a:extLst>
          </p:cNvPr>
          <p:cNvSpPr/>
          <p:nvPr/>
        </p:nvSpPr>
        <p:spPr bwMode="auto">
          <a:xfrm>
            <a:off x="6624093" y="4229516"/>
            <a:ext cx="2248997"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0" name="Arrow: Right 11">
            <a:extLst>
              <a:ext uri="{FF2B5EF4-FFF2-40B4-BE49-F238E27FC236}">
                <a16:creationId xmlns:a16="http://schemas.microsoft.com/office/drawing/2014/main" id="{CA06559F-F801-333D-C201-FC37E4B2791F}"/>
              </a:ext>
            </a:extLst>
          </p:cNvPr>
          <p:cNvSpPr/>
          <p:nvPr/>
        </p:nvSpPr>
        <p:spPr bwMode="auto">
          <a:xfrm>
            <a:off x="1870394" y="3394479"/>
            <a:ext cx="7002696"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A05745C4-E92B-0F2B-05C5-BC70EA0EDA9A}"/>
              </a:ext>
            </a:extLst>
          </p:cNvPr>
          <p:cNvGrpSpPr/>
          <p:nvPr/>
        </p:nvGrpSpPr>
        <p:grpSpPr>
          <a:xfrm>
            <a:off x="0" y="1948795"/>
            <a:ext cx="3603650" cy="4306163"/>
            <a:chOff x="163068" y="2046250"/>
            <a:chExt cx="3603650" cy="4306163"/>
          </a:xfrm>
        </p:grpSpPr>
        <p:pic>
          <p:nvPicPr>
            <p:cNvPr id="32" name="Graphic 13">
              <a:extLst>
                <a:ext uri="{FF2B5EF4-FFF2-40B4-BE49-F238E27FC236}">
                  <a16:creationId xmlns:a16="http://schemas.microsoft.com/office/drawing/2014/main" id="{166F1078-CF2B-F8A3-8033-E1D1E7E238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5107" y="3488251"/>
              <a:ext cx="1477321" cy="1530271"/>
            </a:xfrm>
            <a:prstGeom prst="rect">
              <a:avLst/>
            </a:prstGeom>
          </p:spPr>
        </p:pic>
        <p:sp>
          <p:nvSpPr>
            <p:cNvPr id="33" name="Text Placeholder 5">
              <a:extLst>
                <a:ext uri="{FF2B5EF4-FFF2-40B4-BE49-F238E27FC236}">
                  <a16:creationId xmlns:a16="http://schemas.microsoft.com/office/drawing/2014/main" id="{C302AD19-97B8-25F7-24E3-E3594FB4F7E7}"/>
                </a:ext>
              </a:extLst>
            </p:cNvPr>
            <p:cNvSpPr txBox="1">
              <a:spLocks/>
            </p:cNvSpPr>
            <p:nvPr/>
          </p:nvSpPr>
          <p:spPr>
            <a:xfrm>
              <a:off x="163068" y="5342102"/>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dirty="0">
                  <a:latin typeface="+mj-lt"/>
                  <a:cs typeface="Segoe UI Semilight"/>
                </a:rPr>
                <a:t>User</a:t>
              </a:r>
              <a:endParaRPr lang="en-US" dirty="0"/>
            </a:p>
            <a:p>
              <a:pPr algn="ctr" defTabSz="1865484">
                <a:defRPr/>
              </a:pPr>
              <a:r>
                <a:rPr lang="en-US" sz="2000" dirty="0">
                  <a:latin typeface="+mj-lt"/>
                  <a:cs typeface="Segoe UI Semilight"/>
                </a:rPr>
                <a:t>Question</a:t>
              </a:r>
              <a:endParaRPr lang="en-US" sz="2000" dirty="0">
                <a:cs typeface="Segoe UI Semilight"/>
              </a:endParaRPr>
            </a:p>
          </p:txBody>
        </p:sp>
        <p:grpSp>
          <p:nvGrpSpPr>
            <p:cNvPr id="34" name="Group 33">
              <a:extLst>
                <a:ext uri="{FF2B5EF4-FFF2-40B4-BE49-F238E27FC236}">
                  <a16:creationId xmlns:a16="http://schemas.microsoft.com/office/drawing/2014/main" id="{799AF36D-1D2F-E028-9E93-3CC3FE478D6E}"/>
                </a:ext>
              </a:extLst>
            </p:cNvPr>
            <p:cNvGrpSpPr/>
            <p:nvPr/>
          </p:nvGrpSpPr>
          <p:grpSpPr>
            <a:xfrm>
              <a:off x="305871" y="2046250"/>
              <a:ext cx="3460847" cy="1142986"/>
              <a:chOff x="521530" y="3842591"/>
              <a:chExt cx="5425157" cy="1833928"/>
            </a:xfrm>
          </p:grpSpPr>
          <p:sp>
            <p:nvSpPr>
              <p:cNvPr id="35" name="Speech Bubble: Rectangle with Corners Rounded 7">
                <a:extLst>
                  <a:ext uri="{FF2B5EF4-FFF2-40B4-BE49-F238E27FC236}">
                    <a16:creationId xmlns:a16="http://schemas.microsoft.com/office/drawing/2014/main" id="{FA717CC7-723C-7B6B-FF03-08DEC05C124D}"/>
                  </a:ext>
                </a:extLst>
              </p:cNvPr>
              <p:cNvSpPr/>
              <p:nvPr/>
            </p:nvSpPr>
            <p:spPr bwMode="auto">
              <a:xfrm>
                <a:off x="521530" y="3842591"/>
                <a:ext cx="5425157" cy="1833928"/>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6" name="Text Placeholder 5">
                <a:extLst>
                  <a:ext uri="{FF2B5EF4-FFF2-40B4-BE49-F238E27FC236}">
                    <a16:creationId xmlns:a16="http://schemas.microsoft.com/office/drawing/2014/main" id="{48AB877F-6B50-DA56-66CB-959498129674}"/>
                  </a:ext>
                </a:extLst>
              </p:cNvPr>
              <p:cNvSpPr txBox="1">
                <a:spLocks/>
              </p:cNvSpPr>
              <p:nvPr/>
            </p:nvSpPr>
            <p:spPr>
              <a:xfrm>
                <a:off x="645744" y="3893508"/>
                <a:ext cx="5239178" cy="1583494"/>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defTabSz="1865484">
                  <a:defRPr/>
                </a:pPr>
                <a:r>
                  <a:rPr lang="pt-BR" sz="1800" dirty="0">
                    <a:solidFill>
                      <a:srgbClr val="FFFFFF"/>
                    </a:solidFill>
                    <a:latin typeface="Segoe UI"/>
                    <a:cs typeface="Segoe UI Semilight"/>
                  </a:rPr>
                  <a:t>O que está incluído no meu plano Northwind Health Plus que não está no plano padrão?</a:t>
                </a:r>
                <a:endParaRPr lang="en-US" sz="1800" dirty="0">
                  <a:solidFill>
                    <a:srgbClr val="FFFFFF"/>
                  </a:solidFill>
                  <a:latin typeface="Segoe UI"/>
                  <a:cs typeface="Segoe UI"/>
                </a:endParaRPr>
              </a:p>
            </p:txBody>
          </p:sp>
        </p:grpSp>
      </p:grpSp>
      <p:pic>
        <p:nvPicPr>
          <p:cNvPr id="37" name="Graphic 2">
            <a:extLst>
              <a:ext uri="{FF2B5EF4-FFF2-40B4-BE49-F238E27FC236}">
                <a16:creationId xmlns:a16="http://schemas.microsoft.com/office/drawing/2014/main" id="{03D13417-A8B1-659E-4F52-09EB2BB45C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91952" y="3943928"/>
            <a:ext cx="1094799" cy="1157779"/>
          </a:xfrm>
          <a:prstGeom prst="rect">
            <a:avLst/>
          </a:prstGeom>
        </p:spPr>
      </p:pic>
      <p:sp>
        <p:nvSpPr>
          <p:cNvPr id="38" name="Text Placeholder 5">
            <a:extLst>
              <a:ext uri="{FF2B5EF4-FFF2-40B4-BE49-F238E27FC236}">
                <a16:creationId xmlns:a16="http://schemas.microsoft.com/office/drawing/2014/main" id="{26F5D550-411E-B1B5-4771-826E3F31A071}"/>
              </a:ext>
            </a:extLst>
          </p:cNvPr>
          <p:cNvSpPr txBox="1">
            <a:spLocks/>
          </p:cNvSpPr>
          <p:nvPr/>
        </p:nvSpPr>
        <p:spPr>
          <a:xfrm>
            <a:off x="2144880" y="5244647"/>
            <a:ext cx="1791866" cy="13841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dirty="0">
                <a:latin typeface="+mj-lt"/>
                <a:cs typeface="Segoe UI Semilight"/>
              </a:rPr>
              <a:t>Large Language Model</a:t>
            </a:r>
            <a:endParaRPr lang="en-US" sz="2000" dirty="0">
              <a:cs typeface="Arial"/>
            </a:endParaRPr>
          </a:p>
        </p:txBody>
      </p:sp>
      <p:sp>
        <p:nvSpPr>
          <p:cNvPr id="39" name="Arrow: Right 8">
            <a:extLst>
              <a:ext uri="{FF2B5EF4-FFF2-40B4-BE49-F238E27FC236}">
                <a16:creationId xmlns:a16="http://schemas.microsoft.com/office/drawing/2014/main" id="{DCD34C72-0286-6C10-9A37-39A246180382}"/>
              </a:ext>
            </a:extLst>
          </p:cNvPr>
          <p:cNvSpPr/>
          <p:nvPr/>
        </p:nvSpPr>
        <p:spPr bwMode="auto">
          <a:xfrm>
            <a:off x="3723120" y="4229516"/>
            <a:ext cx="1730029" cy="354174"/>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7">
            <a:extLst>
              <a:ext uri="{FF2B5EF4-FFF2-40B4-BE49-F238E27FC236}">
                <a16:creationId xmlns:a16="http://schemas.microsoft.com/office/drawing/2014/main" id="{3CA5E19B-7E70-1A0A-FFB6-941B35918569}"/>
              </a:ext>
            </a:extLst>
          </p:cNvPr>
          <p:cNvSpPr txBox="1"/>
          <p:nvPr/>
        </p:nvSpPr>
        <p:spPr>
          <a:xfrm>
            <a:off x="3785636" y="4705625"/>
            <a:ext cx="1551135" cy="738664"/>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dirty="0">
                <a:solidFill>
                  <a:srgbClr val="FFFFFF"/>
                </a:solidFill>
              </a:rPr>
              <a:t>“Northwind Health Plus plan coverage details compared to standard plan”</a:t>
            </a:r>
            <a:endParaRPr lang="en-US" sz="1200" dirty="0">
              <a:solidFill>
                <a:srgbClr val="FFFFFF"/>
              </a:solidFill>
              <a:ea typeface="+mn-lt"/>
              <a:cs typeface="+mn-lt"/>
            </a:endParaRPr>
          </a:p>
        </p:txBody>
      </p:sp>
      <p:pic>
        <p:nvPicPr>
          <p:cNvPr id="41" name="Graphic 40">
            <a:extLst>
              <a:ext uri="{FF2B5EF4-FFF2-40B4-BE49-F238E27FC236}">
                <a16:creationId xmlns:a16="http://schemas.microsoft.com/office/drawing/2014/main" id="{A989FD20-1154-1E9D-FBB8-A2E1BD3906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743414" y="2236113"/>
            <a:ext cx="1537460" cy="1617942"/>
          </a:xfrm>
          <a:prstGeom prst="rect">
            <a:avLst/>
          </a:prstGeom>
        </p:spPr>
      </p:pic>
      <p:sp>
        <p:nvSpPr>
          <p:cNvPr id="42" name="Arrow: Right 17">
            <a:extLst>
              <a:ext uri="{FF2B5EF4-FFF2-40B4-BE49-F238E27FC236}">
                <a16:creationId xmlns:a16="http://schemas.microsoft.com/office/drawing/2014/main" id="{2761BCFF-8D94-79AD-274F-BE71C9088DF1}"/>
              </a:ext>
            </a:extLst>
          </p:cNvPr>
          <p:cNvSpPr/>
          <p:nvPr/>
        </p:nvSpPr>
        <p:spPr bwMode="auto">
          <a:xfrm>
            <a:off x="10040547" y="3332612"/>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43" name="Group 42">
            <a:extLst>
              <a:ext uri="{FF2B5EF4-FFF2-40B4-BE49-F238E27FC236}">
                <a16:creationId xmlns:a16="http://schemas.microsoft.com/office/drawing/2014/main" id="{0928D013-BE0D-613F-395B-C201AF461889}"/>
              </a:ext>
            </a:extLst>
          </p:cNvPr>
          <p:cNvGrpSpPr/>
          <p:nvPr/>
        </p:nvGrpSpPr>
        <p:grpSpPr>
          <a:xfrm>
            <a:off x="7645817" y="626477"/>
            <a:ext cx="4173996" cy="1384122"/>
            <a:chOff x="12105425" y="1960832"/>
            <a:chExt cx="5090699" cy="3183153"/>
          </a:xfrm>
        </p:grpSpPr>
        <p:sp>
          <p:nvSpPr>
            <p:cNvPr id="44" name="Speech Bubble: Rectangle with Corners Rounded 18">
              <a:extLst>
                <a:ext uri="{FF2B5EF4-FFF2-40B4-BE49-F238E27FC236}">
                  <a16:creationId xmlns:a16="http://schemas.microsoft.com/office/drawing/2014/main" id="{B12BBEA9-52BD-418F-A066-A5D323C746E0}"/>
                </a:ext>
              </a:extLst>
            </p:cNvPr>
            <p:cNvSpPr/>
            <p:nvPr/>
          </p:nvSpPr>
          <p:spPr bwMode="auto">
            <a:xfrm>
              <a:off x="12105425" y="1960832"/>
              <a:ext cx="5090699" cy="3183153"/>
            </a:xfrm>
            <a:prstGeom prst="wedgeRoundRectCallout">
              <a:avLst>
                <a:gd name="adj1" fmla="val 35156"/>
                <a:gd name="adj2" fmla="val 80893"/>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12">
              <a:extLst>
                <a:ext uri="{FF2B5EF4-FFF2-40B4-BE49-F238E27FC236}">
                  <a16:creationId xmlns:a16="http://schemas.microsoft.com/office/drawing/2014/main" id="{C8141506-C586-CF49-74BD-4228F7BFCB99}"/>
                </a:ext>
              </a:extLst>
            </p:cNvPr>
            <p:cNvSpPr txBox="1"/>
            <p:nvPr/>
          </p:nvSpPr>
          <p:spPr>
            <a:xfrm>
              <a:off x="12444391" y="2277484"/>
              <a:ext cx="4751733" cy="2648292"/>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pt-BR" sz="1800" dirty="0">
                  <a:solidFill>
                    <a:srgbClr val="FFFFFF"/>
                  </a:solidFill>
                  <a:latin typeface="Segoe UI"/>
                  <a:ea typeface="Menlo"/>
                  <a:cs typeface="Menlo"/>
                </a:rPr>
                <a:t>O plano Northwind Health Plus inclui cobertura para serviços de emergência que não estão incluídos no plano padrão.</a:t>
              </a:r>
              <a:endParaRPr lang="en-US" sz="1800" baseline="30000" dirty="0">
                <a:solidFill>
                  <a:srgbClr val="FFFFFF"/>
                </a:solidFill>
                <a:latin typeface="Segoe UI"/>
                <a:cs typeface="Segoe UI"/>
              </a:endParaRPr>
            </a:p>
          </p:txBody>
        </p:sp>
      </p:grpSp>
    </p:spTree>
    <p:extLst>
      <p:ext uri="{BB962C8B-B14F-4D97-AF65-F5344CB8AC3E}">
        <p14:creationId xmlns:p14="http://schemas.microsoft.com/office/powerpoint/2010/main" val="300273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9F1ED-9654-2CD4-D50A-81A0160C36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010F95-CAA5-F1E9-61FA-7E7B47509063}"/>
              </a:ext>
            </a:extLst>
          </p:cNvPr>
          <p:cNvSpPr>
            <a:spLocks noGrp="1"/>
          </p:cNvSpPr>
          <p:nvPr>
            <p:ph type="title"/>
          </p:nvPr>
        </p:nvSpPr>
        <p:spPr/>
        <p:txBody>
          <a:bodyPr/>
          <a:lstStyle/>
          <a:p>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Azure AI Search</a:t>
            </a:r>
            <a:endParaRPr lang="en-US" dirty="0">
              <a:latin typeface="Segoe UI Semibold" panose="020B0702040204020203" pitchFamily="34" charset="0"/>
              <a:cs typeface="Segoe UI Semibold" panose="020B0702040204020203" pitchFamily="34" charset="0"/>
            </a:endParaRPr>
          </a:p>
        </p:txBody>
      </p:sp>
      <p:sp>
        <p:nvSpPr>
          <p:cNvPr id="15" name="Content Placeholder 2">
            <a:extLst>
              <a:ext uri="{FF2B5EF4-FFF2-40B4-BE49-F238E27FC236}">
                <a16:creationId xmlns:a16="http://schemas.microsoft.com/office/drawing/2014/main" id="{C97629F9-E2DE-654D-F667-946205EB5D94}"/>
              </a:ext>
            </a:extLst>
          </p:cNvPr>
          <p:cNvSpPr>
            <a:spLocks noGrp="1"/>
          </p:cNvSpPr>
          <p:nvPr>
            <p:ph idx="1"/>
          </p:nvPr>
        </p:nvSpPr>
        <p:spPr>
          <a:xfrm>
            <a:off x="5834407" y="1646607"/>
            <a:ext cx="5984316" cy="1107996"/>
          </a:xfrm>
        </p:spPr>
        <p:txBody>
          <a:bodyPr/>
          <a:lstStyle/>
          <a:p>
            <a:pPr marL="0" indent="0">
              <a:buNone/>
            </a:pPr>
            <a:r>
              <a:rPr lang="pt-BR" sz="2400" dirty="0"/>
              <a:t>Para busca ideal, search() usa recuperação híbrida (texto + vetores) mais a opção de classificação semântica.</a:t>
            </a:r>
            <a:endParaRPr lang="en-US" sz="2400" dirty="0"/>
          </a:p>
        </p:txBody>
      </p:sp>
      <p:sp>
        <p:nvSpPr>
          <p:cNvPr id="16" name="TextBox 15">
            <a:extLst>
              <a:ext uri="{FF2B5EF4-FFF2-40B4-BE49-F238E27FC236}">
                <a16:creationId xmlns:a16="http://schemas.microsoft.com/office/drawing/2014/main" id="{C43B1397-8615-4965-9844-8785DDAB62CA}"/>
              </a:ext>
            </a:extLst>
          </p:cNvPr>
          <p:cNvSpPr txBox="1"/>
          <p:nvPr/>
        </p:nvSpPr>
        <p:spPr>
          <a:xfrm>
            <a:off x="5759875" y="3127685"/>
            <a:ext cx="3609975" cy="400110"/>
          </a:xfrm>
          <a:prstGeom prst="rect">
            <a:avLst/>
          </a:prstGeom>
          <a:noFill/>
        </p:spPr>
        <p:txBody>
          <a:bodyPr wrap="square" rtlCol="0">
            <a:spAutoFit/>
          </a:bodyPr>
          <a:lstStyle/>
          <a:p>
            <a:r>
              <a:rPr lang="en-US" sz="2000" dirty="0">
                <a:hlinkClick r:id="rId3">
                  <a:extLst>
                    <a:ext uri="{A12FA001-AC4F-418D-AE19-62706E023703}">
                      <ahyp:hlinkClr xmlns:ahyp="http://schemas.microsoft.com/office/drawing/2018/hyperlinkcolor" val="tx"/>
                    </a:ext>
                  </a:extLst>
                </a:hlinkClick>
              </a:rPr>
              <a:t>https://aka.ms/ragrelevance</a:t>
            </a:r>
            <a:endParaRPr lang="en-US" sz="2000" dirty="0"/>
          </a:p>
        </p:txBody>
      </p:sp>
      <p:sp>
        <p:nvSpPr>
          <p:cNvPr id="18" name="TextBox 17">
            <a:extLst>
              <a:ext uri="{FF2B5EF4-FFF2-40B4-BE49-F238E27FC236}">
                <a16:creationId xmlns:a16="http://schemas.microsoft.com/office/drawing/2014/main" id="{F40A618B-FD53-890B-BEDB-10476ADB656C}"/>
              </a:ext>
            </a:extLst>
          </p:cNvPr>
          <p:cNvSpPr txBox="1"/>
          <p:nvPr/>
        </p:nvSpPr>
        <p:spPr>
          <a:xfrm>
            <a:off x="5834407" y="4333505"/>
            <a:ext cx="6357593" cy="923330"/>
          </a:xfrm>
          <a:prstGeom prst="rect">
            <a:avLst/>
          </a:prstGeom>
          <a:solidFill>
            <a:schemeClr val="accent5"/>
          </a:solidFill>
        </p:spPr>
        <p:txBody>
          <a:bodyPr wrap="square" lIns="0" tIns="0" rIns="0" bIns="0" rtlCol="0">
            <a:spAutoFit/>
          </a:bodyPr>
          <a:lstStyle/>
          <a:p>
            <a:pPr marL="91440"/>
            <a:r>
              <a:rPr lang="en-US" sz="2000" dirty="0"/>
              <a:t>"Production-ready RAG with Azure AI Search"</a:t>
            </a:r>
          </a:p>
          <a:p>
            <a:pPr marL="91440"/>
            <a:r>
              <a:rPr lang="en-US" sz="2000" b="0" i="0" dirty="0">
                <a:effectLst/>
                <a:latin typeface="-apple-system"/>
              </a:rPr>
              <a:t>VOD </a:t>
            </a:r>
            <a:r>
              <a:rPr lang="en-US" sz="2000" b="0" i="0" dirty="0" err="1">
                <a:effectLst/>
                <a:latin typeface="-apple-system"/>
              </a:rPr>
              <a:t>em</a:t>
            </a:r>
            <a:r>
              <a:rPr lang="en-US" sz="2000" b="0" i="0" dirty="0">
                <a:effectLst/>
                <a:latin typeface="-apple-system"/>
              </a:rPr>
              <a:t> </a:t>
            </a:r>
            <a:r>
              <a:rPr lang="en-US" sz="2000" b="0" i="0" dirty="0" err="1">
                <a:effectLst/>
                <a:latin typeface="-apple-system"/>
              </a:rPr>
              <a:t>Ingl</a:t>
            </a:r>
            <a:r>
              <a:rPr lang="pt-BR" sz="2000" b="0" i="0" dirty="0">
                <a:effectLst/>
                <a:latin typeface="-apple-system"/>
              </a:rPr>
              <a:t>ês</a:t>
            </a:r>
            <a:endParaRPr lang="en-US" sz="2000" b="0" i="0" dirty="0">
              <a:effectLst/>
              <a:latin typeface="-apple-system"/>
            </a:endParaRPr>
          </a:p>
          <a:p>
            <a:pPr marL="91440"/>
            <a:r>
              <a:rPr lang="en-US" sz="2000" dirty="0">
                <a:hlinkClick r:id="rId4">
                  <a:extLst>
                    <a:ext uri="{A12FA001-AC4F-418D-AE19-62706E023703}">
                      <ahyp:hlinkClr xmlns:ahyp="http://schemas.microsoft.com/office/drawing/2018/hyperlinkcolor" val="tx"/>
                    </a:ext>
                  </a:extLst>
                </a:hlinkClick>
              </a:rPr>
              <a:t>aka.ms/</a:t>
            </a:r>
            <a:r>
              <a:rPr lang="en-US" sz="2000" dirty="0" err="1">
                <a:hlinkClick r:id="rId4">
                  <a:extLst>
                    <a:ext uri="{A12FA001-AC4F-418D-AE19-62706E023703}">
                      <ahyp:hlinkClr xmlns:ahyp="http://schemas.microsoft.com/office/drawing/2018/hyperlinkcolor" val="tx"/>
                    </a:ext>
                  </a:extLst>
                </a:hlinkClick>
              </a:rPr>
              <a:t>raghack</a:t>
            </a:r>
            <a:r>
              <a:rPr lang="en-US" sz="2000" dirty="0">
                <a:hlinkClick r:id="rId4">
                  <a:extLst>
                    <a:ext uri="{A12FA001-AC4F-418D-AE19-62706E023703}">
                      <ahyp:hlinkClr xmlns:ahyp="http://schemas.microsoft.com/office/drawing/2018/hyperlinkcolor" val="tx"/>
                    </a:ext>
                  </a:extLst>
                </a:hlinkClick>
              </a:rPr>
              <a:t>/</a:t>
            </a:r>
            <a:r>
              <a:rPr lang="en-US" sz="2000" dirty="0" err="1">
                <a:hlinkClick r:id="rId4">
                  <a:extLst>
                    <a:ext uri="{A12FA001-AC4F-418D-AE19-62706E023703}">
                      <ahyp:hlinkClr xmlns:ahyp="http://schemas.microsoft.com/office/drawing/2018/hyperlinkcolor" val="tx"/>
                    </a:ext>
                  </a:extLst>
                </a:hlinkClick>
              </a:rPr>
              <a:t>aisearch</a:t>
            </a:r>
            <a:endParaRPr lang="en-US" sz="2000" dirty="0"/>
          </a:p>
        </p:txBody>
      </p:sp>
      <p:pic>
        <p:nvPicPr>
          <p:cNvPr id="19" name="Graphic 18" descr="Presentation with media outline">
            <a:extLst>
              <a:ext uri="{FF2B5EF4-FFF2-40B4-BE49-F238E27FC236}">
                <a16:creationId xmlns:a16="http://schemas.microsoft.com/office/drawing/2014/main" id="{E3E390E5-EF5D-FBFB-5576-C95C4E1CBF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149583" y="4291008"/>
            <a:ext cx="914400" cy="914400"/>
          </a:xfrm>
          <a:prstGeom prst="rect">
            <a:avLst/>
          </a:prstGeom>
        </p:spPr>
      </p:pic>
      <p:grpSp>
        <p:nvGrpSpPr>
          <p:cNvPr id="6" name="Group 5">
            <a:extLst>
              <a:ext uri="{FF2B5EF4-FFF2-40B4-BE49-F238E27FC236}">
                <a16:creationId xmlns:a16="http://schemas.microsoft.com/office/drawing/2014/main" id="{C928B4AA-E412-84B8-BA7A-6946F434917C}"/>
              </a:ext>
            </a:extLst>
          </p:cNvPr>
          <p:cNvGrpSpPr/>
          <p:nvPr/>
        </p:nvGrpSpPr>
        <p:grpSpPr>
          <a:xfrm>
            <a:off x="373277" y="1646607"/>
            <a:ext cx="5120640" cy="4021309"/>
            <a:chOff x="6443681" y="2325429"/>
            <a:chExt cx="4634697" cy="3708932"/>
          </a:xfrm>
        </p:grpSpPr>
        <p:grpSp>
          <p:nvGrpSpPr>
            <p:cNvPr id="8" name="Group 7">
              <a:extLst>
                <a:ext uri="{FF2B5EF4-FFF2-40B4-BE49-F238E27FC236}">
                  <a16:creationId xmlns:a16="http://schemas.microsoft.com/office/drawing/2014/main" id="{6AAD4D57-1838-BB8A-0081-CD92513B72C4}"/>
                </a:ext>
              </a:extLst>
            </p:cNvPr>
            <p:cNvGrpSpPr/>
            <p:nvPr/>
          </p:nvGrpSpPr>
          <p:grpSpPr>
            <a:xfrm>
              <a:off x="6443681" y="2325429"/>
              <a:ext cx="4634697" cy="3708932"/>
              <a:chOff x="1549191" y="4116845"/>
              <a:chExt cx="2864840" cy="3084634"/>
            </a:xfrm>
          </p:grpSpPr>
          <p:sp>
            <p:nvSpPr>
              <p:cNvPr id="20" name="Flowchart: Magnetic Disk 4">
                <a:extLst>
                  <a:ext uri="{FF2B5EF4-FFF2-40B4-BE49-F238E27FC236}">
                    <a16:creationId xmlns:a16="http://schemas.microsoft.com/office/drawing/2014/main" id="{278F82DC-DA8C-09A9-7853-D4AC02D89FAE}"/>
                  </a:ext>
                </a:extLst>
              </p:cNvPr>
              <p:cNvSpPr/>
              <p:nvPr/>
            </p:nvSpPr>
            <p:spPr>
              <a:xfrm>
                <a:off x="1549191" y="4116845"/>
                <a:ext cx="1145936" cy="708685"/>
              </a:xfrm>
              <a:prstGeom prst="flowChartMagneticDisk">
                <a:avLst/>
              </a:prstGeom>
              <a:solidFill>
                <a:srgbClr val="0078D4"/>
              </a:soli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Vector</a:t>
                </a:r>
              </a:p>
            </p:txBody>
          </p:sp>
          <p:sp>
            <p:nvSpPr>
              <p:cNvPr id="21" name="Flowchart: Magnetic Disk 5">
                <a:extLst>
                  <a:ext uri="{FF2B5EF4-FFF2-40B4-BE49-F238E27FC236}">
                    <a16:creationId xmlns:a16="http://schemas.microsoft.com/office/drawing/2014/main" id="{90CC5884-D112-03D8-C95E-D007B42E8E5A}"/>
                  </a:ext>
                </a:extLst>
              </p:cNvPr>
              <p:cNvSpPr/>
              <p:nvPr/>
            </p:nvSpPr>
            <p:spPr>
              <a:xfrm>
                <a:off x="3268095" y="4116845"/>
                <a:ext cx="1145936" cy="708685"/>
              </a:xfrm>
              <a:prstGeom prst="flowChartMagneticDisk">
                <a:avLst/>
              </a:prstGeom>
              <a:solidFill>
                <a:srgbClr val="0078D4"/>
              </a:soli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Keywords</a:t>
                </a:r>
              </a:p>
            </p:txBody>
          </p:sp>
          <p:sp>
            <p:nvSpPr>
              <p:cNvPr id="22" name="Rectangle: Rounded Corners 7">
                <a:extLst>
                  <a:ext uri="{FF2B5EF4-FFF2-40B4-BE49-F238E27FC236}">
                    <a16:creationId xmlns:a16="http://schemas.microsoft.com/office/drawing/2014/main" id="{699FBAB7-096B-FF5B-8417-A95D14D64A3B}"/>
                  </a:ext>
                </a:extLst>
              </p:cNvPr>
              <p:cNvSpPr/>
              <p:nvPr/>
            </p:nvSpPr>
            <p:spPr>
              <a:xfrm>
                <a:off x="2352441" y="5395155"/>
                <a:ext cx="1393707" cy="708685"/>
              </a:xfrm>
              <a:prstGeom prst="roundRect">
                <a:avLst/>
              </a:prstGeom>
              <a:solidFill>
                <a:srgbClr val="0078D4"/>
              </a:soli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Fusion</a:t>
                </a:r>
                <a:br>
                  <a:rPr lang="en-US"/>
                </a:br>
                <a:r>
                  <a:rPr lang="en-US" sz="1400"/>
                  <a:t>(RRF)</a:t>
                </a:r>
                <a:endParaRPr lang="en-US"/>
              </a:p>
            </p:txBody>
          </p:sp>
          <p:sp>
            <p:nvSpPr>
              <p:cNvPr id="23" name="Rectangle: Rounded Corners 8">
                <a:extLst>
                  <a:ext uri="{FF2B5EF4-FFF2-40B4-BE49-F238E27FC236}">
                    <a16:creationId xmlns:a16="http://schemas.microsoft.com/office/drawing/2014/main" id="{B8B94990-67C4-F240-D2DE-18FE913E171F}"/>
                  </a:ext>
                </a:extLst>
              </p:cNvPr>
              <p:cNvSpPr/>
              <p:nvPr/>
            </p:nvSpPr>
            <p:spPr>
              <a:xfrm>
                <a:off x="2352441" y="6492794"/>
                <a:ext cx="1393707" cy="708685"/>
              </a:xfrm>
              <a:prstGeom prst="roundRect">
                <a:avLst/>
              </a:prstGeom>
              <a:solidFill>
                <a:srgbClr val="0078D4"/>
              </a:solidFill>
              <a:ln w="25400">
                <a:solidFill>
                  <a:schemeClr val="bg1"/>
                </a:solidFill>
              </a:ln>
            </p:spPr>
            <p:style>
              <a:lnRef idx="3">
                <a:schemeClr val="lt1"/>
              </a:lnRef>
              <a:fillRef idx="1">
                <a:schemeClr val="accent4"/>
              </a:fillRef>
              <a:effectRef idx="1">
                <a:schemeClr val="accent4"/>
              </a:effectRef>
              <a:fontRef idx="minor">
                <a:schemeClr val="lt1"/>
              </a:fontRef>
            </p:style>
            <p:txBody>
              <a:bodyPr rtlCol="0" anchor="ctr"/>
              <a:lstStyle/>
              <a:p>
                <a:pPr algn="ctr"/>
                <a:r>
                  <a:rPr lang="en-US"/>
                  <a:t>Reranking model</a:t>
                </a:r>
              </a:p>
            </p:txBody>
          </p:sp>
          <p:cxnSp>
            <p:nvCxnSpPr>
              <p:cNvPr id="24" name="Straight Arrow Connector 23">
                <a:extLst>
                  <a:ext uri="{FF2B5EF4-FFF2-40B4-BE49-F238E27FC236}">
                    <a16:creationId xmlns:a16="http://schemas.microsoft.com/office/drawing/2014/main" id="{372916E0-1E07-0D98-4638-DE6545CE9AF0}"/>
                  </a:ext>
                </a:extLst>
              </p:cNvPr>
              <p:cNvCxnSpPr>
                <a:cxnSpLocks/>
                <a:endCxn id="23" idx="0"/>
              </p:cNvCxnSpPr>
              <p:nvPr/>
            </p:nvCxnSpPr>
            <p:spPr>
              <a:xfrm>
                <a:off x="3049294" y="6103841"/>
                <a:ext cx="1" cy="388953"/>
              </a:xfrm>
              <a:prstGeom prst="straightConnector1">
                <a:avLst/>
              </a:prstGeom>
              <a:ln w="25400" cap="rnd">
                <a:solidFill>
                  <a:srgbClr val="0078D4"/>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cxnSp>
          <p:nvCxnSpPr>
            <p:cNvPr id="14" name="Connector: Elbow 22">
              <a:extLst>
                <a:ext uri="{FF2B5EF4-FFF2-40B4-BE49-F238E27FC236}">
                  <a16:creationId xmlns:a16="http://schemas.microsoft.com/office/drawing/2014/main" id="{0CE5D872-B100-A72E-F9E6-22490605A6B5}"/>
                </a:ext>
              </a:extLst>
            </p:cNvPr>
            <p:cNvCxnSpPr>
              <a:cxnSpLocks/>
              <a:stCxn id="20" idx="3"/>
            </p:cNvCxnSpPr>
            <p:nvPr/>
          </p:nvCxnSpPr>
          <p:spPr>
            <a:xfrm rot="16200000" flipH="1">
              <a:off x="7949346" y="2598820"/>
              <a:ext cx="342454" cy="1499904"/>
            </a:xfrm>
            <a:prstGeom prst="bentConnector2">
              <a:avLst/>
            </a:prstGeom>
            <a:ln w="25400" cap="rnd">
              <a:solidFill>
                <a:srgbClr val="0078D4"/>
              </a:solidFill>
              <a:headEnd type="none" w="sm" len="sm"/>
              <a:tailEnd type="none" w="lg" len="sm"/>
            </a:ln>
          </p:spPr>
          <p:style>
            <a:lnRef idx="1">
              <a:schemeClr val="accent1"/>
            </a:lnRef>
            <a:fillRef idx="0">
              <a:schemeClr val="accent1"/>
            </a:fillRef>
            <a:effectRef idx="0">
              <a:schemeClr val="accent1"/>
            </a:effectRef>
            <a:fontRef idx="minor">
              <a:schemeClr val="tx1"/>
            </a:fontRef>
          </p:style>
        </p:cxnSp>
        <p:cxnSp>
          <p:nvCxnSpPr>
            <p:cNvPr id="17" name="Connector: Elbow 23">
              <a:extLst>
                <a:ext uri="{FF2B5EF4-FFF2-40B4-BE49-F238E27FC236}">
                  <a16:creationId xmlns:a16="http://schemas.microsoft.com/office/drawing/2014/main" id="{8A183A1B-882E-5D7B-3CF4-4414115EE0AB}"/>
                </a:ext>
              </a:extLst>
            </p:cNvPr>
            <p:cNvCxnSpPr>
              <a:cxnSpLocks/>
              <a:stCxn id="21" idx="3"/>
              <a:endCxn id="22" idx="0"/>
            </p:cNvCxnSpPr>
            <p:nvPr/>
          </p:nvCxnSpPr>
          <p:spPr>
            <a:xfrm rot="5400000">
              <a:off x="9168528" y="2879544"/>
              <a:ext cx="684911" cy="1280912"/>
            </a:xfrm>
            <a:prstGeom prst="bentConnector3">
              <a:avLst>
                <a:gd name="adj1" fmla="val 50000"/>
              </a:avLst>
            </a:prstGeom>
            <a:ln w="25400" cap="rnd">
              <a:solidFill>
                <a:srgbClr val="0078D4"/>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0488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nodeType="withEffect">
                                  <p:stCondLst>
                                    <p:cond delay="0"/>
                                  </p:stCondLst>
                                  <p:childTnLst>
                                    <p:animMotion origin="layout" path="M 5E-6 -1.85185E-6 L 5E-6 0.03542 " pathEditMode="relative" rAng="0" ptsTypes="AA">
                                      <p:cBhvr>
                                        <p:cTn id="9"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FB6309-53D4-7857-EA9F-D0211CA0D2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3077D7-563A-74D8-3877-10050B7B3E23}"/>
              </a:ext>
            </a:extLst>
          </p:cNvPr>
          <p:cNvSpPr>
            <a:spLocks noGrp="1"/>
          </p:cNvSpPr>
          <p:nvPr>
            <p:ph type="title"/>
          </p:nvPr>
        </p:nvSpPr>
        <p:spPr/>
        <p:txBody>
          <a:bodyPr/>
          <a:lstStyle/>
          <a:p>
            <a:r>
              <a:rPr lang="en-US" dirty="0" err="1">
                <a:effectLst>
                  <a:glow rad="63500">
                    <a:schemeClr val="bg1">
                      <a:alpha val="40000"/>
                    </a:schemeClr>
                  </a:glow>
                </a:effectLst>
                <a:latin typeface="Segoe UI Semibold" panose="020B0702040204020203" pitchFamily="34" charset="0"/>
                <a:cs typeface="Segoe UI Semibold" panose="020B0702040204020203" pitchFamily="34" charset="0"/>
              </a:rPr>
              <a:t>Análise</a:t>
            </a:r>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 de Código</a:t>
            </a:r>
            <a:endParaRPr lang="en-US" dirty="0">
              <a:latin typeface="Segoe UI Semibold" panose="020B0702040204020203" pitchFamily="34" charset="0"/>
              <a:cs typeface="Segoe UI Semibold" panose="020B0702040204020203" pitchFamily="34" charset="0"/>
            </a:endParaRPr>
          </a:p>
        </p:txBody>
      </p:sp>
      <p:sp>
        <p:nvSpPr>
          <p:cNvPr id="6" name="Content Placeholder 4">
            <a:extLst>
              <a:ext uri="{FF2B5EF4-FFF2-40B4-BE49-F238E27FC236}">
                <a16:creationId xmlns:a16="http://schemas.microsoft.com/office/drawing/2014/main" id="{4A89BF81-F0E7-D125-44CB-048DDA632F2C}"/>
              </a:ext>
            </a:extLst>
          </p:cNvPr>
          <p:cNvSpPr txBox="1">
            <a:spLocks/>
          </p:cNvSpPr>
          <p:nvPr/>
        </p:nvSpPr>
        <p:spPr>
          <a:xfrm>
            <a:off x="1488277" y="1690688"/>
            <a:ext cx="2844600" cy="8894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accent1">
                    <a:lumMod val="60000"/>
                    <a:lumOff val="40000"/>
                  </a:schemeClr>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2400" b="1">
                <a:solidFill>
                  <a:schemeClr val="tx1"/>
                </a:solidFill>
                <a:latin typeface="Segoe UI Semibold" panose="020B0502040204020203" pitchFamily="34" charset="0"/>
                <a:cs typeface="Segoe UI Semibold" panose="020B0502040204020203" pitchFamily="34" charset="0"/>
              </a:rPr>
              <a:t>Typescript frontend</a:t>
            </a:r>
          </a:p>
          <a:p>
            <a:pPr marL="0" indent="0">
              <a:spcAft>
                <a:spcPts val="600"/>
              </a:spcAft>
              <a:buFont typeface="Wingdings" panose="05000000000000000000" pitchFamily="2" charset="2"/>
              <a:buNone/>
            </a:pPr>
            <a:r>
              <a:rPr lang="en-US" sz="2400">
                <a:solidFill>
                  <a:schemeClr val="tx1"/>
                </a:solidFill>
                <a:latin typeface="Segoe UI" panose="020B0502040204020203" pitchFamily="34" charset="0"/>
              </a:rPr>
              <a:t>(React, </a:t>
            </a:r>
            <a:r>
              <a:rPr lang="en-US" sz="2400" err="1">
                <a:solidFill>
                  <a:schemeClr val="tx1"/>
                </a:solidFill>
                <a:latin typeface="Segoe UI" panose="020B0502040204020203" pitchFamily="34" charset="0"/>
              </a:rPr>
              <a:t>FluentUI</a:t>
            </a:r>
            <a:r>
              <a:rPr lang="en-US" sz="2400">
                <a:solidFill>
                  <a:schemeClr val="tx1"/>
                </a:solidFill>
                <a:latin typeface="Segoe UI" panose="020B0502040204020203" pitchFamily="34" charset="0"/>
              </a:rPr>
              <a:t>)</a:t>
            </a:r>
          </a:p>
        </p:txBody>
      </p:sp>
      <p:sp>
        <p:nvSpPr>
          <p:cNvPr id="8" name="Content Placeholder 4">
            <a:extLst>
              <a:ext uri="{FF2B5EF4-FFF2-40B4-BE49-F238E27FC236}">
                <a16:creationId xmlns:a16="http://schemas.microsoft.com/office/drawing/2014/main" id="{D0719634-2A16-4171-6D87-E4470D193ED6}"/>
              </a:ext>
            </a:extLst>
          </p:cNvPr>
          <p:cNvSpPr txBox="1">
            <a:spLocks/>
          </p:cNvSpPr>
          <p:nvPr/>
        </p:nvSpPr>
        <p:spPr>
          <a:xfrm>
            <a:off x="7086279" y="1690688"/>
            <a:ext cx="2844600" cy="88947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accent1">
                    <a:lumMod val="60000"/>
                    <a:lumOff val="40000"/>
                  </a:schemeClr>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Font typeface="Wingdings" panose="05000000000000000000" pitchFamily="2" charset="2"/>
              <a:buNone/>
            </a:pPr>
            <a:r>
              <a:rPr lang="en-US" sz="2400" b="1">
                <a:solidFill>
                  <a:schemeClr val="tx1"/>
                </a:solidFill>
                <a:latin typeface="Segoe UI Semibold" panose="020B0502040204020203" pitchFamily="34" charset="0"/>
                <a:cs typeface="Segoe UI Semibold" panose="020B0502040204020203" pitchFamily="34" charset="0"/>
              </a:rPr>
              <a:t>Python backend</a:t>
            </a:r>
          </a:p>
          <a:p>
            <a:pPr marL="0" indent="0">
              <a:spcAft>
                <a:spcPts val="600"/>
              </a:spcAft>
              <a:buFont typeface="Wingdings" panose="05000000000000000000" pitchFamily="2" charset="2"/>
              <a:buNone/>
            </a:pPr>
            <a:r>
              <a:rPr lang="en-US" sz="2400">
                <a:solidFill>
                  <a:schemeClr val="tx1"/>
                </a:solidFill>
                <a:latin typeface="Segoe UI" panose="020B0502040204020203" pitchFamily="34" charset="0"/>
              </a:rPr>
              <a:t>(Quart, </a:t>
            </a:r>
            <a:r>
              <a:rPr lang="en-US" sz="2400" err="1">
                <a:solidFill>
                  <a:schemeClr val="tx1"/>
                </a:solidFill>
                <a:latin typeface="Segoe UI" panose="020B0502040204020203" pitchFamily="34" charset="0"/>
              </a:rPr>
              <a:t>Uvicorn</a:t>
            </a:r>
            <a:r>
              <a:rPr lang="en-US" sz="2400">
                <a:solidFill>
                  <a:schemeClr val="tx1"/>
                </a:solidFill>
                <a:latin typeface="Segoe UI" panose="020B0502040204020203" pitchFamily="34" charset="0"/>
              </a:rPr>
              <a:t>)</a:t>
            </a:r>
          </a:p>
        </p:txBody>
      </p:sp>
      <p:sp>
        <p:nvSpPr>
          <p:cNvPr id="17" name="TextBox 16">
            <a:extLst>
              <a:ext uri="{FF2B5EF4-FFF2-40B4-BE49-F238E27FC236}">
                <a16:creationId xmlns:a16="http://schemas.microsoft.com/office/drawing/2014/main" id="{B9281DE9-5AC3-FF1D-2818-7D0C9873B5B6}"/>
              </a:ext>
            </a:extLst>
          </p:cNvPr>
          <p:cNvSpPr txBox="1"/>
          <p:nvPr/>
        </p:nvSpPr>
        <p:spPr>
          <a:xfrm>
            <a:off x="957470" y="2892287"/>
            <a:ext cx="2223052" cy="646331"/>
          </a:xfrm>
          <a:prstGeom prst="rect">
            <a:avLst/>
          </a:prstGeom>
          <a:solidFill>
            <a:schemeClr val="tx1"/>
          </a:solidFill>
        </p:spPr>
        <p:txBody>
          <a:bodyPr wrap="square" rtlCol="0">
            <a:spAutoFit/>
          </a:bodyPr>
          <a:lstStyle/>
          <a:p>
            <a:r>
              <a:rPr lang="en-US" i="1" err="1">
                <a:solidFill>
                  <a:schemeClr val="bg1"/>
                </a:solidFill>
                <a:latin typeface="Consolas" panose="020B0609020204030204" pitchFamily="49" charset="0"/>
                <a:cs typeface="Consolas" panose="020B0609020204030204" pitchFamily="49" charset="0"/>
              </a:rPr>
              <a:t>chat.tsx</a:t>
            </a:r>
            <a:endParaRPr lang="en-US">
              <a:solidFill>
                <a:schemeClr val="bg1"/>
              </a:solidFill>
              <a:latin typeface="Consolas" panose="020B0609020204030204" pitchFamily="49" charset="0"/>
              <a:cs typeface="Consolas" panose="020B0609020204030204" pitchFamily="49" charset="0"/>
            </a:endParaRPr>
          </a:p>
          <a:p>
            <a:r>
              <a:rPr lang="en-US" err="1">
                <a:solidFill>
                  <a:schemeClr val="bg1"/>
                </a:solidFill>
                <a:latin typeface="Consolas" panose="020B0609020204030204" pitchFamily="49" charset="0"/>
                <a:cs typeface="Consolas" panose="020B0609020204030204" pitchFamily="49" charset="0"/>
              </a:rPr>
              <a:t>makeApiRequest</a:t>
            </a:r>
            <a:r>
              <a:rPr lang="en-US">
                <a:solidFill>
                  <a:schemeClr val="bg1"/>
                </a:solidFill>
                <a:latin typeface="Consolas" panose="020B0609020204030204" pitchFamily="49" charset="0"/>
                <a:cs typeface="Consolas" panose="020B0609020204030204" pitchFamily="49" charset="0"/>
              </a:rPr>
              <a:t>()</a:t>
            </a:r>
          </a:p>
        </p:txBody>
      </p:sp>
      <p:sp>
        <p:nvSpPr>
          <p:cNvPr id="18" name="TextBox 17">
            <a:extLst>
              <a:ext uri="{FF2B5EF4-FFF2-40B4-BE49-F238E27FC236}">
                <a16:creationId xmlns:a16="http://schemas.microsoft.com/office/drawing/2014/main" id="{633CD0B6-72BB-F1E7-287D-4D2B2AC955BC}"/>
              </a:ext>
            </a:extLst>
          </p:cNvPr>
          <p:cNvSpPr txBox="1"/>
          <p:nvPr/>
        </p:nvSpPr>
        <p:spPr>
          <a:xfrm>
            <a:off x="3608945" y="2892286"/>
            <a:ext cx="1404355" cy="646331"/>
          </a:xfrm>
          <a:prstGeom prst="rect">
            <a:avLst/>
          </a:prstGeom>
          <a:solidFill>
            <a:schemeClr val="tx1"/>
          </a:solidFill>
        </p:spPr>
        <p:txBody>
          <a:bodyPr wrap="square" rtlCol="0">
            <a:spAutoFit/>
          </a:bodyPr>
          <a:lstStyle/>
          <a:p>
            <a:r>
              <a:rPr lang="en-US" i="1" err="1">
                <a:solidFill>
                  <a:schemeClr val="bg1"/>
                </a:solidFill>
                <a:latin typeface="Consolas" panose="020B0609020204030204" pitchFamily="49" charset="0"/>
                <a:cs typeface="Consolas" panose="020B0609020204030204" pitchFamily="49" charset="0"/>
              </a:rPr>
              <a:t>api.ts</a:t>
            </a:r>
            <a:endParaRPr lang="en-US">
              <a:solidFill>
                <a:schemeClr val="bg1"/>
              </a:solidFill>
              <a:latin typeface="Consolas" panose="020B0609020204030204" pitchFamily="49" charset="0"/>
              <a:cs typeface="Consolas" panose="020B0609020204030204" pitchFamily="49" charset="0"/>
            </a:endParaRPr>
          </a:p>
          <a:p>
            <a:r>
              <a:rPr lang="en-US" err="1">
                <a:solidFill>
                  <a:schemeClr val="bg1"/>
                </a:solidFill>
                <a:latin typeface="Consolas" panose="020B0609020204030204" pitchFamily="49" charset="0"/>
                <a:cs typeface="Consolas" panose="020B0609020204030204" pitchFamily="49" charset="0"/>
              </a:rPr>
              <a:t>chatApi</a:t>
            </a:r>
            <a:r>
              <a:rPr lang="en-US">
                <a:solidFill>
                  <a:schemeClr val="bg1"/>
                </a:solidFill>
                <a:latin typeface="Consolas" panose="020B0609020204030204" pitchFamily="49" charset="0"/>
                <a:cs typeface="Consolas" panose="020B0609020204030204" pitchFamily="49" charset="0"/>
              </a:rPr>
              <a:t>()</a:t>
            </a:r>
          </a:p>
        </p:txBody>
      </p:sp>
      <p:sp>
        <p:nvSpPr>
          <p:cNvPr id="19" name="TextBox 18">
            <a:extLst>
              <a:ext uri="{FF2B5EF4-FFF2-40B4-BE49-F238E27FC236}">
                <a16:creationId xmlns:a16="http://schemas.microsoft.com/office/drawing/2014/main" id="{CEDD5A8E-45EC-06ED-9A22-BA5F2B7B9AA0}"/>
              </a:ext>
            </a:extLst>
          </p:cNvPr>
          <p:cNvSpPr txBox="1"/>
          <p:nvPr/>
        </p:nvSpPr>
        <p:spPr>
          <a:xfrm>
            <a:off x="5416829" y="3568434"/>
            <a:ext cx="1169504" cy="646331"/>
          </a:xfrm>
          <a:prstGeom prst="rect">
            <a:avLst/>
          </a:prstGeom>
          <a:solidFill>
            <a:schemeClr val="tx1"/>
          </a:solidFill>
        </p:spPr>
        <p:txBody>
          <a:bodyPr wrap="square" rtlCol="0">
            <a:spAutoFit/>
          </a:bodyPr>
          <a:lstStyle/>
          <a:p>
            <a:r>
              <a:rPr lang="en-US" i="1" err="1">
                <a:solidFill>
                  <a:schemeClr val="bg1"/>
                </a:solidFill>
                <a:latin typeface="Consolas" panose="020B0609020204030204" pitchFamily="49" charset="0"/>
                <a:cs typeface="Consolas" panose="020B0609020204030204" pitchFamily="49" charset="0"/>
              </a:rPr>
              <a:t>app.py</a:t>
            </a:r>
            <a:endParaRPr lang="en-US">
              <a:solidFill>
                <a:schemeClr val="bg1"/>
              </a:solidFill>
              <a:latin typeface="Consolas" panose="020B0609020204030204" pitchFamily="49" charset="0"/>
              <a:cs typeface="Consolas" panose="020B0609020204030204" pitchFamily="49" charset="0"/>
            </a:endParaRPr>
          </a:p>
          <a:p>
            <a:r>
              <a:rPr lang="en-US">
                <a:solidFill>
                  <a:schemeClr val="bg1"/>
                </a:solidFill>
                <a:latin typeface="Consolas" panose="020B0609020204030204" pitchFamily="49" charset="0"/>
                <a:cs typeface="Consolas" panose="020B0609020204030204" pitchFamily="49" charset="0"/>
              </a:rPr>
              <a:t>chat()</a:t>
            </a:r>
          </a:p>
        </p:txBody>
      </p:sp>
      <p:sp>
        <p:nvSpPr>
          <p:cNvPr id="20" name="TextBox 19">
            <a:extLst>
              <a:ext uri="{FF2B5EF4-FFF2-40B4-BE49-F238E27FC236}">
                <a16:creationId xmlns:a16="http://schemas.microsoft.com/office/drawing/2014/main" id="{408D4F50-36D8-4E1A-206B-7B10E8E3D395}"/>
              </a:ext>
            </a:extLst>
          </p:cNvPr>
          <p:cNvSpPr txBox="1"/>
          <p:nvPr/>
        </p:nvSpPr>
        <p:spPr>
          <a:xfrm>
            <a:off x="6944141" y="3568434"/>
            <a:ext cx="3456088" cy="646331"/>
          </a:xfrm>
          <a:prstGeom prst="rect">
            <a:avLst/>
          </a:prstGeom>
          <a:solidFill>
            <a:schemeClr val="tx1"/>
          </a:solidFill>
        </p:spPr>
        <p:txBody>
          <a:bodyPr wrap="square" rtlCol="0">
            <a:spAutoFit/>
          </a:bodyPr>
          <a:lstStyle/>
          <a:p>
            <a:r>
              <a:rPr lang="en-US" i="1" err="1">
                <a:solidFill>
                  <a:schemeClr val="bg1"/>
                </a:solidFill>
                <a:latin typeface="Consolas" panose="020B0609020204030204" pitchFamily="49" charset="0"/>
                <a:cs typeface="Consolas" panose="020B0609020204030204" pitchFamily="49" charset="0"/>
              </a:rPr>
              <a:t>chatreadretrieveread.py</a:t>
            </a:r>
            <a:endParaRPr lang="en-US">
              <a:solidFill>
                <a:schemeClr val="bg1"/>
              </a:solidFill>
              <a:latin typeface="Consolas" panose="020B0609020204030204" pitchFamily="49" charset="0"/>
              <a:cs typeface="Consolas" panose="020B0609020204030204" pitchFamily="49" charset="0"/>
            </a:endParaRPr>
          </a:p>
          <a:p>
            <a:r>
              <a:rPr lang="en-US">
                <a:solidFill>
                  <a:schemeClr val="bg1"/>
                </a:solidFill>
                <a:latin typeface="Consolas" panose="020B0609020204030204" pitchFamily="49" charset="0"/>
                <a:cs typeface="Consolas" panose="020B0609020204030204" pitchFamily="49" charset="0"/>
              </a:rPr>
              <a:t>run()</a:t>
            </a:r>
          </a:p>
        </p:txBody>
      </p:sp>
      <p:sp>
        <p:nvSpPr>
          <p:cNvPr id="21" name="TextBox 20">
            <a:extLst>
              <a:ext uri="{FF2B5EF4-FFF2-40B4-BE49-F238E27FC236}">
                <a16:creationId xmlns:a16="http://schemas.microsoft.com/office/drawing/2014/main" id="{67968B9A-E6EE-2F8D-9941-C4D27ED551FA}"/>
              </a:ext>
            </a:extLst>
          </p:cNvPr>
          <p:cNvSpPr txBox="1"/>
          <p:nvPr/>
        </p:nvSpPr>
        <p:spPr>
          <a:xfrm>
            <a:off x="6944140" y="4781437"/>
            <a:ext cx="3792987" cy="1477328"/>
          </a:xfrm>
          <a:prstGeom prst="rect">
            <a:avLst/>
          </a:prstGeom>
          <a:solidFill>
            <a:schemeClr val="tx1"/>
          </a:solidFill>
        </p:spPr>
        <p:txBody>
          <a:bodyPr wrap="square" rtlCol="0">
            <a:spAutoFit/>
          </a:bodyPr>
          <a:lstStyle/>
          <a:p>
            <a:r>
              <a:rPr lang="en-US" err="1">
                <a:solidFill>
                  <a:schemeClr val="bg1"/>
                </a:solidFill>
                <a:latin typeface="Consolas" panose="020B0609020204030204" pitchFamily="49" charset="0"/>
                <a:cs typeface="Consolas" panose="020B0609020204030204" pitchFamily="49" charset="0"/>
              </a:rPr>
              <a:t>get_search_query</a:t>
            </a:r>
            <a:r>
              <a:rPr lang="en-US">
                <a:solidFill>
                  <a:schemeClr val="bg1"/>
                </a:solidFill>
                <a:latin typeface="Consolas" panose="020B0609020204030204" pitchFamily="49" charset="0"/>
                <a:cs typeface="Consolas" panose="020B0609020204030204" pitchFamily="49" charset="0"/>
              </a:rPr>
              <a:t>()</a:t>
            </a:r>
          </a:p>
          <a:p>
            <a:r>
              <a:rPr lang="en-US" err="1">
                <a:solidFill>
                  <a:schemeClr val="bg1"/>
                </a:solidFill>
                <a:latin typeface="Consolas" panose="020B0609020204030204" pitchFamily="49" charset="0"/>
                <a:cs typeface="Consolas" panose="020B0609020204030204" pitchFamily="49" charset="0"/>
              </a:rPr>
              <a:t>compute_text_embedding</a:t>
            </a:r>
            <a:r>
              <a:rPr lang="en-US">
                <a:solidFill>
                  <a:schemeClr val="bg1"/>
                </a:solidFill>
                <a:latin typeface="Consolas" panose="020B0609020204030204" pitchFamily="49" charset="0"/>
                <a:cs typeface="Consolas" panose="020B0609020204030204" pitchFamily="49" charset="0"/>
              </a:rPr>
              <a:t>()</a:t>
            </a:r>
          </a:p>
          <a:p>
            <a:r>
              <a:rPr lang="en-US">
                <a:solidFill>
                  <a:schemeClr val="bg1"/>
                </a:solidFill>
                <a:latin typeface="Consolas" panose="020B0609020204030204" pitchFamily="49" charset="0"/>
                <a:cs typeface="Consolas" panose="020B0609020204030204" pitchFamily="49" charset="0"/>
              </a:rPr>
              <a:t>search()</a:t>
            </a:r>
          </a:p>
          <a:p>
            <a:r>
              <a:rPr lang="en-US" err="1">
                <a:solidFill>
                  <a:schemeClr val="bg1"/>
                </a:solidFill>
                <a:latin typeface="Consolas" panose="020B0609020204030204" pitchFamily="49" charset="0"/>
                <a:cs typeface="Consolas" panose="020B0609020204030204" pitchFamily="49" charset="0"/>
              </a:rPr>
              <a:t>get_messages_from_history</a:t>
            </a:r>
            <a:r>
              <a:rPr lang="en-US">
                <a:solidFill>
                  <a:schemeClr val="bg1"/>
                </a:solidFill>
                <a:latin typeface="Consolas" panose="020B0609020204030204" pitchFamily="49" charset="0"/>
                <a:cs typeface="Consolas" panose="020B0609020204030204" pitchFamily="49" charset="0"/>
              </a:rPr>
              <a:t>()</a:t>
            </a:r>
          </a:p>
          <a:p>
            <a:r>
              <a:rPr lang="en-US" err="1">
                <a:solidFill>
                  <a:schemeClr val="bg1"/>
                </a:solidFill>
                <a:latin typeface="Consolas" panose="020B0609020204030204" pitchFamily="49" charset="0"/>
                <a:cs typeface="Consolas" panose="020B0609020204030204" pitchFamily="49" charset="0"/>
              </a:rPr>
              <a:t>chat.completions.create</a:t>
            </a:r>
            <a:r>
              <a:rPr lang="en-US">
                <a:solidFill>
                  <a:schemeClr val="bg1"/>
                </a:solidFill>
                <a:latin typeface="Consolas" panose="020B0609020204030204" pitchFamily="49" charset="0"/>
                <a:cs typeface="Consolas" panose="020B0609020204030204" pitchFamily="49" charset="0"/>
              </a:rPr>
              <a:t>()</a:t>
            </a:r>
          </a:p>
        </p:txBody>
      </p:sp>
      <p:cxnSp>
        <p:nvCxnSpPr>
          <p:cNvPr id="22" name="Straight Arrow Connector 21">
            <a:extLst>
              <a:ext uri="{FF2B5EF4-FFF2-40B4-BE49-F238E27FC236}">
                <a16:creationId xmlns:a16="http://schemas.microsoft.com/office/drawing/2014/main" id="{8889A1E5-6599-3FA8-F676-8ADB7DBCB710}"/>
              </a:ext>
            </a:extLst>
          </p:cNvPr>
          <p:cNvCxnSpPr>
            <a:cxnSpLocks/>
            <a:stCxn id="17" idx="3"/>
            <a:endCxn id="18" idx="1"/>
          </p:cNvCxnSpPr>
          <p:nvPr/>
        </p:nvCxnSpPr>
        <p:spPr>
          <a:xfrm flipV="1">
            <a:off x="3180522" y="3215452"/>
            <a:ext cx="428423" cy="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BC763EDE-5B3C-941D-FFDA-9C91FDEFA019}"/>
              </a:ext>
            </a:extLst>
          </p:cNvPr>
          <p:cNvCxnSpPr>
            <a:cxnSpLocks/>
            <a:stCxn id="19" idx="3"/>
            <a:endCxn id="20" idx="1"/>
          </p:cNvCxnSpPr>
          <p:nvPr/>
        </p:nvCxnSpPr>
        <p:spPr>
          <a:xfrm>
            <a:off x="6586333" y="3891600"/>
            <a:ext cx="35780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1E5F6FCD-409E-483A-8222-365C65C69924}"/>
              </a:ext>
            </a:extLst>
          </p:cNvPr>
          <p:cNvCxnSpPr>
            <a:cxnSpLocks/>
          </p:cNvCxnSpPr>
          <p:nvPr/>
        </p:nvCxnSpPr>
        <p:spPr>
          <a:xfrm>
            <a:off x="7240952" y="4214765"/>
            <a:ext cx="0" cy="5666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38AD27AA-59E7-755F-87CA-FF7A52EE4228}"/>
              </a:ext>
            </a:extLst>
          </p:cNvPr>
          <p:cNvSpPr/>
          <p:nvPr/>
        </p:nvSpPr>
        <p:spPr>
          <a:xfrm>
            <a:off x="5123648" y="1828800"/>
            <a:ext cx="45719" cy="4572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2781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3.95833E-6 3.33333E-6 L -3.95833E-6 0.03541 " pathEditMode="relative" rAng="0" ptsTypes="AA">
                                      <p:cBhvr>
                                        <p:cTn id="9" dur="700" spd="-100000" fill="hold"/>
                                        <p:tgtEl>
                                          <p:spTgt spid="6"/>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0"/>
                                  </p:stCondLst>
                                  <p:childTnLst>
                                    <p:animMotion origin="layout" path="M -3.95833E-6 3.33333E-6 L -3.95833E-6 0.03541 " pathEditMode="relative" rAng="0" ptsTypes="AA">
                                      <p:cBhvr>
                                        <p:cTn id="14"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BAFF3-CF96-92F0-42A7-76F7E645BC13}"/>
            </a:ext>
          </a:extLst>
        </p:cNvPr>
        <p:cNvGrpSpPr/>
        <p:nvPr/>
      </p:nvGrpSpPr>
      <p:grpSpPr>
        <a:xfrm>
          <a:off x="0" y="0"/>
          <a:ext cx="0" cy="0"/>
          <a:chOff x="0" y="0"/>
          <a:chExt cx="0" cy="0"/>
        </a:xfrm>
      </p:grpSpPr>
      <p:sp>
        <p:nvSpPr>
          <p:cNvPr id="37" name="Title 1">
            <a:extLst>
              <a:ext uri="{FF2B5EF4-FFF2-40B4-BE49-F238E27FC236}">
                <a16:creationId xmlns:a16="http://schemas.microsoft.com/office/drawing/2014/main" id="{732E8199-71B2-A061-C900-2F61E9957B57}"/>
              </a:ext>
            </a:extLst>
          </p:cNvPr>
          <p:cNvSpPr>
            <a:spLocks noGrp="1"/>
          </p:cNvSpPr>
          <p:nvPr>
            <p:ph type="title"/>
          </p:nvPr>
        </p:nvSpPr>
        <p:spPr>
          <a:xfrm>
            <a:off x="838200" y="365125"/>
            <a:ext cx="9852378" cy="553998"/>
          </a:xfrm>
        </p:spPr>
        <p:txBody>
          <a:bodyPr/>
          <a:lstStyle/>
          <a:p>
            <a:r>
              <a:rPr lang="en-US" dirty="0" err="1">
                <a:effectLst>
                  <a:glow rad="63500">
                    <a:schemeClr val="bg1">
                      <a:alpha val="40000"/>
                    </a:schemeClr>
                  </a:glow>
                </a:effectLst>
                <a:latin typeface="Segoe UI Semibold" panose="020B0702040204020203" pitchFamily="34" charset="0"/>
                <a:cs typeface="Segoe UI Semibold" panose="020B0702040204020203" pitchFamily="34" charset="0"/>
              </a:rPr>
              <a:t>Processo</a:t>
            </a:r>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 de </a:t>
            </a:r>
            <a:r>
              <a:rPr lang="en-US" dirty="0" err="1">
                <a:effectLst>
                  <a:glow rad="63500">
                    <a:schemeClr val="bg1">
                      <a:alpha val="40000"/>
                    </a:schemeClr>
                  </a:glow>
                </a:effectLst>
                <a:latin typeface="Segoe UI Semibold" panose="020B0702040204020203" pitchFamily="34" charset="0"/>
                <a:cs typeface="Segoe UI Semibold" panose="020B0702040204020203" pitchFamily="34" charset="0"/>
              </a:rPr>
              <a:t>Ingestão</a:t>
            </a:r>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 de Dados</a:t>
            </a:r>
          </a:p>
        </p:txBody>
      </p:sp>
      <p:sp>
        <p:nvSpPr>
          <p:cNvPr id="42" name="Rounded Rectangle 1">
            <a:extLst>
              <a:ext uri="{FF2B5EF4-FFF2-40B4-BE49-F238E27FC236}">
                <a16:creationId xmlns:a16="http://schemas.microsoft.com/office/drawing/2014/main" id="{AC3628F4-9420-623F-D3F8-4F8CB5F2D10F}"/>
              </a:ext>
              <a:ext uri="{C183D7F6-B498-43B3-948B-1728B52AA6E4}">
                <adec:decorative xmlns:adec="http://schemas.microsoft.com/office/drawing/2017/decorative" val="1"/>
              </a:ext>
            </a:extLst>
          </p:cNvPr>
          <p:cNvSpPr/>
          <p:nvPr/>
        </p:nvSpPr>
        <p:spPr bwMode="auto">
          <a:xfrm>
            <a:off x="906145" y="3707940"/>
            <a:ext cx="1710684" cy="2471772"/>
          </a:xfrm>
          <a:prstGeom prst="roundRect">
            <a:avLst>
              <a:gd name="adj" fmla="val 2509"/>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a:solidFill>
                  <a:srgbClr val="FFFFFF"/>
                </a:solidFill>
                <a:latin typeface="+mj-lt"/>
                <a:cs typeface="Segoe UI" pitchFamily="34" charset="0"/>
              </a:rPr>
              <a:t>Upload de </a:t>
            </a:r>
            <a:r>
              <a:rPr lang="en-US" sz="1400" dirty="0" err="1">
                <a:solidFill>
                  <a:srgbClr val="FFFFFF"/>
                </a:solidFill>
                <a:latin typeface="+mj-lt"/>
                <a:cs typeface="Segoe UI" pitchFamily="34" charset="0"/>
              </a:rPr>
              <a:t>documentos</a:t>
            </a:r>
            <a:endParaRPr lang="en-US" sz="1400" dirty="0">
              <a:solidFill>
                <a:srgbClr val="FFFFFF"/>
              </a:solidFill>
              <a:latin typeface="+mj-lt"/>
              <a:cs typeface="Segoe UI" pitchFamily="34" charset="0"/>
            </a:endParaRPr>
          </a:p>
          <a:p>
            <a:pPr algn="ctr" defTabSz="932472" fontAlgn="base">
              <a:spcBef>
                <a:spcPct val="0"/>
              </a:spcBef>
              <a:spcAft>
                <a:spcPct val="0"/>
              </a:spcAft>
            </a:pPr>
            <a:endParaRPr lang="en-US" sz="1400" dirty="0">
              <a:solidFill>
                <a:srgbClr val="FFFFFF"/>
              </a:solidFill>
              <a:latin typeface="+mj-lt"/>
              <a:cs typeface="Segoe UI" pitchFamily="34" charset="0"/>
            </a:endParaRPr>
          </a:p>
          <a:p>
            <a:pPr algn="ctr" defTabSz="932472" fontAlgn="base">
              <a:spcBef>
                <a:spcPct val="0"/>
              </a:spcBef>
              <a:spcAft>
                <a:spcPct val="0"/>
              </a:spcAft>
            </a:pPr>
            <a:r>
              <a:rPr lang="pt-BR" sz="1400" dirty="0">
                <a:solidFill>
                  <a:srgbClr val="FFFFFF"/>
                </a:solidFill>
                <a:cs typeface="Segoe UI" pitchFamily="34" charset="0"/>
              </a:rPr>
              <a:t>Uma versão online de cada documento é necessária para citações clicáveis.</a:t>
            </a:r>
            <a:endParaRPr lang="en-US" sz="1400" dirty="0">
              <a:solidFill>
                <a:srgbClr val="FFFFFF"/>
              </a:solidFill>
              <a:cs typeface="Segoe UI" pitchFamily="34" charset="0"/>
            </a:endParaRPr>
          </a:p>
        </p:txBody>
      </p:sp>
      <p:grpSp>
        <p:nvGrpSpPr>
          <p:cNvPr id="14" name="Group 13">
            <a:extLst>
              <a:ext uri="{FF2B5EF4-FFF2-40B4-BE49-F238E27FC236}">
                <a16:creationId xmlns:a16="http://schemas.microsoft.com/office/drawing/2014/main" id="{626873DD-7106-FA20-A9EC-4BA9A025FA62}"/>
              </a:ext>
            </a:extLst>
          </p:cNvPr>
          <p:cNvGrpSpPr/>
          <p:nvPr/>
        </p:nvGrpSpPr>
        <p:grpSpPr>
          <a:xfrm>
            <a:off x="2517004" y="1967303"/>
            <a:ext cx="2577510" cy="4212421"/>
            <a:chOff x="2517004" y="1967303"/>
            <a:chExt cx="2577510" cy="4212421"/>
          </a:xfrm>
        </p:grpSpPr>
        <p:sp>
          <p:nvSpPr>
            <p:cNvPr id="43" name="Rounded Rectangle 1">
              <a:extLst>
                <a:ext uri="{FF2B5EF4-FFF2-40B4-BE49-F238E27FC236}">
                  <a16:creationId xmlns:a16="http://schemas.microsoft.com/office/drawing/2014/main" id="{55A5A51A-63CD-4396-7003-45EA689E4006}"/>
                </a:ext>
                <a:ext uri="{C183D7F6-B498-43B3-948B-1728B52AA6E4}">
                  <adec:decorative xmlns:adec="http://schemas.microsoft.com/office/drawing/2017/decorative" val="1"/>
                </a:ext>
              </a:extLst>
            </p:cNvPr>
            <p:cNvSpPr/>
            <p:nvPr/>
          </p:nvSpPr>
          <p:spPr bwMode="auto">
            <a:xfrm>
              <a:off x="3162673" y="3707940"/>
              <a:ext cx="1841405" cy="2471784"/>
            </a:xfrm>
            <a:prstGeom prst="roundRect">
              <a:avLst>
                <a:gd name="adj" fmla="val 2509"/>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err="1">
                  <a:solidFill>
                    <a:srgbClr val="FFFFFF"/>
                  </a:solidFill>
                  <a:latin typeface="+mj-lt"/>
                  <a:cs typeface="Segoe UI" pitchFamily="34" charset="0"/>
                </a:rPr>
                <a:t>Extraia</a:t>
              </a:r>
              <a:r>
                <a:rPr lang="en-US" sz="1400" dirty="0">
                  <a:solidFill>
                    <a:srgbClr val="FFFFFF"/>
                  </a:solidFill>
                  <a:latin typeface="+mj-lt"/>
                  <a:cs typeface="Segoe UI" pitchFamily="34" charset="0"/>
                </a:rPr>
                <a:t> dados dos </a:t>
              </a:r>
              <a:r>
                <a:rPr lang="en-US" sz="1400" dirty="0" err="1">
                  <a:solidFill>
                    <a:srgbClr val="FFFFFF"/>
                  </a:solidFill>
                  <a:latin typeface="+mj-lt"/>
                  <a:cs typeface="Segoe UI" pitchFamily="34" charset="0"/>
                </a:rPr>
                <a:t>documentos</a:t>
              </a:r>
              <a:endParaRPr lang="en-US" sz="1400" dirty="0">
                <a:solidFill>
                  <a:srgbClr val="FFFFFF"/>
                </a:solidFill>
                <a:latin typeface="+mj-lt"/>
                <a:cs typeface="Segoe UI" pitchFamily="34" charset="0"/>
              </a:endParaRPr>
            </a:p>
            <a:p>
              <a:pPr defTabSz="932472" fontAlgn="base">
                <a:spcBef>
                  <a:spcPct val="0"/>
                </a:spcBef>
                <a:spcAft>
                  <a:spcPct val="0"/>
                </a:spcAft>
              </a:pPr>
              <a:endParaRPr lang="en-US" sz="1200" dirty="0">
                <a:solidFill>
                  <a:srgbClr val="FFFFFF"/>
                </a:solidFill>
                <a:cs typeface="Segoe UI" pitchFamily="34" charset="0"/>
              </a:endParaRPr>
            </a:p>
            <a:p>
              <a:pPr algn="ctr" defTabSz="932472" fontAlgn="base">
                <a:spcBef>
                  <a:spcPct val="0"/>
                </a:spcBef>
                <a:spcAft>
                  <a:spcPct val="0"/>
                </a:spcAft>
              </a:pPr>
              <a:r>
                <a:rPr lang="pt-BR" sz="1100" dirty="0">
                  <a:solidFill>
                    <a:srgbClr val="FFFFFF"/>
                  </a:solidFill>
                  <a:cs typeface="Segoe UI" pitchFamily="34" charset="0"/>
                </a:rPr>
                <a:t>Suporta PDF, HTML, docx, pptx, xlsx, imagens, além de OCR quando necessário.</a:t>
              </a:r>
            </a:p>
            <a:p>
              <a:pPr algn="ctr" defTabSz="932472" fontAlgn="base">
                <a:spcBef>
                  <a:spcPct val="0"/>
                </a:spcBef>
                <a:spcAft>
                  <a:spcPct val="0"/>
                </a:spcAft>
              </a:pPr>
              <a:endParaRPr lang="pt-BR" sz="1100" dirty="0">
                <a:solidFill>
                  <a:srgbClr val="FFFFFF"/>
                </a:solidFill>
                <a:cs typeface="Segoe UI" pitchFamily="34" charset="0"/>
              </a:endParaRPr>
            </a:p>
            <a:p>
              <a:pPr algn="ctr" defTabSz="932472" fontAlgn="base">
                <a:spcBef>
                  <a:spcPct val="0"/>
                </a:spcBef>
                <a:spcAft>
                  <a:spcPct val="0"/>
                </a:spcAft>
              </a:pPr>
              <a:r>
                <a:rPr lang="pt-BR" sz="1100" dirty="0">
                  <a:solidFill>
                    <a:srgbClr val="FFFFFF"/>
                  </a:solidFill>
                  <a:cs typeface="Segoe UI" pitchFamily="34" charset="0"/>
                </a:rPr>
                <a:t>Analisadores locais também disponíveis para PDF, HTML, JSON, txt</a:t>
              </a:r>
              <a:r>
                <a:rPr lang="pt-BR" sz="1200" dirty="0">
                  <a:solidFill>
                    <a:srgbClr val="FFFFFF"/>
                  </a:solidFill>
                  <a:cs typeface="Segoe UI" pitchFamily="34" charset="0"/>
                </a:rPr>
                <a:t>.</a:t>
              </a:r>
            </a:p>
          </p:txBody>
        </p:sp>
        <p:cxnSp>
          <p:nvCxnSpPr>
            <p:cNvPr id="48" name="Straight Arrow Connector 47">
              <a:extLst>
                <a:ext uri="{FF2B5EF4-FFF2-40B4-BE49-F238E27FC236}">
                  <a16:creationId xmlns:a16="http://schemas.microsoft.com/office/drawing/2014/main" id="{56CAB400-0BC2-CB18-AD39-1082CEC3A8F0}"/>
                </a:ext>
              </a:extLst>
            </p:cNvPr>
            <p:cNvCxnSpPr>
              <a:cxnSpLocks/>
            </p:cNvCxnSpPr>
            <p:nvPr/>
          </p:nvCxnSpPr>
          <p:spPr>
            <a:xfrm flipV="1">
              <a:off x="2517004" y="2704577"/>
              <a:ext cx="514368" cy="3"/>
            </a:xfrm>
            <a:prstGeom prst="straightConnector1">
              <a:avLst/>
            </a:prstGeom>
            <a:ln w="28575" cap="rnd">
              <a:solidFill>
                <a:srgbClr val="2454C3"/>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F7A6196-1733-A44C-EAFE-149D8A782B4C}"/>
                </a:ext>
              </a:extLst>
            </p:cNvPr>
            <p:cNvGrpSpPr/>
            <p:nvPr/>
          </p:nvGrpSpPr>
          <p:grpSpPr>
            <a:xfrm>
              <a:off x="3162673" y="1967303"/>
              <a:ext cx="1931841" cy="1644899"/>
              <a:chOff x="10069076" y="8622032"/>
              <a:chExt cx="4328219" cy="3554488"/>
            </a:xfrm>
          </p:grpSpPr>
          <p:pic>
            <p:nvPicPr>
              <p:cNvPr id="3" name="Graphic 19">
                <a:extLst>
                  <a:ext uri="{FF2B5EF4-FFF2-40B4-BE49-F238E27FC236}">
                    <a16:creationId xmlns:a16="http://schemas.microsoft.com/office/drawing/2014/main" id="{6D890D09-00D7-1ED1-9D2E-C60D1381D2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143252" y="8622032"/>
                <a:ext cx="1909036" cy="1908810"/>
              </a:xfrm>
              <a:prstGeom prst="rect">
                <a:avLst/>
              </a:prstGeom>
            </p:spPr>
          </p:pic>
          <p:sp>
            <p:nvSpPr>
              <p:cNvPr id="4" name="Text Placeholder 5">
                <a:extLst>
                  <a:ext uri="{FF2B5EF4-FFF2-40B4-BE49-F238E27FC236}">
                    <a16:creationId xmlns:a16="http://schemas.microsoft.com/office/drawing/2014/main" id="{0F02B04F-B44C-7671-1451-F22B7DB35BD6}"/>
                  </a:ext>
                </a:extLst>
              </p:cNvPr>
              <p:cNvSpPr txBox="1">
                <a:spLocks/>
              </p:cNvSpPr>
              <p:nvPr/>
            </p:nvSpPr>
            <p:spPr>
              <a:xfrm>
                <a:off x="10069076" y="10737724"/>
                <a:ext cx="4328219" cy="1438796"/>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cs typeface="Segoe UI Semilight"/>
                  </a:rPr>
                  <a:t>Azure Document</a:t>
                </a:r>
                <a:endParaRPr lang="en-US" sz="1800">
                  <a:cs typeface="Arial"/>
                </a:endParaRPr>
              </a:p>
              <a:p>
                <a:pPr algn="ctr" defTabSz="1865484">
                  <a:defRPr/>
                </a:pPr>
                <a:r>
                  <a:rPr lang="en-US" sz="1800">
                    <a:cs typeface="Segoe UI Semilight"/>
                  </a:rPr>
                  <a:t>Intelligence</a:t>
                </a:r>
                <a:endParaRPr lang="en-US" sz="1800">
                  <a:cs typeface="Arial"/>
                </a:endParaRPr>
              </a:p>
            </p:txBody>
          </p:sp>
        </p:grpSp>
      </p:grpSp>
      <p:grpSp>
        <p:nvGrpSpPr>
          <p:cNvPr id="5" name="Group 4">
            <a:extLst>
              <a:ext uri="{FF2B5EF4-FFF2-40B4-BE49-F238E27FC236}">
                <a16:creationId xmlns:a16="http://schemas.microsoft.com/office/drawing/2014/main" id="{698ECBF3-5670-D1A9-11B4-138FD0058120}"/>
              </a:ext>
            </a:extLst>
          </p:cNvPr>
          <p:cNvGrpSpPr/>
          <p:nvPr/>
        </p:nvGrpSpPr>
        <p:grpSpPr>
          <a:xfrm>
            <a:off x="906145" y="1964593"/>
            <a:ext cx="1610859" cy="1345829"/>
            <a:chOff x="6130760" y="8572681"/>
            <a:chExt cx="3609070" cy="2908223"/>
          </a:xfrm>
        </p:grpSpPr>
        <p:pic>
          <p:nvPicPr>
            <p:cNvPr id="6" name="Graphic 16">
              <a:extLst>
                <a:ext uri="{FF2B5EF4-FFF2-40B4-BE49-F238E27FC236}">
                  <a16:creationId xmlns:a16="http://schemas.microsoft.com/office/drawing/2014/main" id="{0006FA56-3A41-A933-EC10-CC72989215B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06483" y="8572681"/>
              <a:ext cx="2253706" cy="2253433"/>
            </a:xfrm>
            <a:prstGeom prst="rect">
              <a:avLst/>
            </a:prstGeom>
          </p:spPr>
        </p:pic>
        <p:sp>
          <p:nvSpPr>
            <p:cNvPr id="7" name="Text Placeholder 5">
              <a:extLst>
                <a:ext uri="{FF2B5EF4-FFF2-40B4-BE49-F238E27FC236}">
                  <a16:creationId xmlns:a16="http://schemas.microsoft.com/office/drawing/2014/main" id="{03E95036-06BB-457F-EB61-4FC45FFB1FEF}"/>
                </a:ext>
              </a:extLst>
            </p:cNvPr>
            <p:cNvSpPr txBox="1">
              <a:spLocks/>
            </p:cNvSpPr>
            <p:nvPr/>
          </p:nvSpPr>
          <p:spPr>
            <a:xfrm>
              <a:off x="6130760" y="10758678"/>
              <a:ext cx="3609070" cy="722226"/>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 Blob Storage</a:t>
              </a:r>
              <a:endParaRPr lang="en-US" sz="1800">
                <a:cs typeface="Arial"/>
              </a:endParaRPr>
            </a:p>
          </p:txBody>
        </p:sp>
      </p:grpSp>
      <p:grpSp>
        <p:nvGrpSpPr>
          <p:cNvPr id="15" name="Group 14">
            <a:extLst>
              <a:ext uri="{FF2B5EF4-FFF2-40B4-BE49-F238E27FC236}">
                <a16:creationId xmlns:a16="http://schemas.microsoft.com/office/drawing/2014/main" id="{7DF2E013-D4E1-11E3-6637-41755E024103}"/>
              </a:ext>
            </a:extLst>
          </p:cNvPr>
          <p:cNvGrpSpPr/>
          <p:nvPr/>
        </p:nvGrpSpPr>
        <p:grpSpPr>
          <a:xfrm>
            <a:off x="4860154" y="1846177"/>
            <a:ext cx="2251651" cy="4333535"/>
            <a:chOff x="4860154" y="1846177"/>
            <a:chExt cx="2251651" cy="4333535"/>
          </a:xfrm>
        </p:grpSpPr>
        <p:sp>
          <p:nvSpPr>
            <p:cNvPr id="44" name="Rounded Rectangle 1">
              <a:extLst>
                <a:ext uri="{FF2B5EF4-FFF2-40B4-BE49-F238E27FC236}">
                  <a16:creationId xmlns:a16="http://schemas.microsoft.com/office/drawing/2014/main" id="{C804D57D-DE27-6387-71BB-FAD07967C544}"/>
                </a:ext>
                <a:ext uri="{C183D7F6-B498-43B3-948B-1728B52AA6E4}">
                  <adec:decorative xmlns:adec="http://schemas.microsoft.com/office/drawing/2017/decorative" val="1"/>
                </a:ext>
              </a:extLst>
            </p:cNvPr>
            <p:cNvSpPr/>
            <p:nvPr/>
          </p:nvSpPr>
          <p:spPr bwMode="auto">
            <a:xfrm>
              <a:off x="5465885" y="3707940"/>
              <a:ext cx="1645920" cy="2471772"/>
            </a:xfrm>
            <a:prstGeom prst="roundRect">
              <a:avLst>
                <a:gd name="adj" fmla="val 2509"/>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200" dirty="0" err="1">
                  <a:solidFill>
                    <a:srgbClr val="FFFFFF"/>
                  </a:solidFill>
                  <a:latin typeface="+mj-lt"/>
                  <a:cs typeface="Segoe UI" pitchFamily="34" charset="0"/>
                </a:rPr>
                <a:t>Divida</a:t>
              </a:r>
              <a:r>
                <a:rPr lang="en-US" sz="1200" dirty="0">
                  <a:solidFill>
                    <a:srgbClr val="FFFFFF"/>
                  </a:solidFill>
                  <a:latin typeface="+mj-lt"/>
                  <a:cs typeface="Segoe UI" pitchFamily="34" charset="0"/>
                </a:rPr>
                <a:t> </a:t>
              </a:r>
              <a:r>
                <a:rPr lang="en-US" sz="1200" dirty="0" err="1">
                  <a:solidFill>
                    <a:srgbClr val="FFFFFF"/>
                  </a:solidFill>
                  <a:latin typeface="+mj-lt"/>
                  <a:cs typeface="Segoe UI" pitchFamily="34" charset="0"/>
                </a:rPr>
                <a:t>os</a:t>
              </a:r>
              <a:r>
                <a:rPr lang="en-US" sz="1200" dirty="0">
                  <a:solidFill>
                    <a:srgbClr val="FFFFFF"/>
                  </a:solidFill>
                  <a:latin typeface="+mj-lt"/>
                  <a:cs typeface="Segoe UI" pitchFamily="34" charset="0"/>
                </a:rPr>
                <a:t> dados </a:t>
              </a:r>
              <a:r>
                <a:rPr lang="en-US" sz="1200" dirty="0" err="1">
                  <a:solidFill>
                    <a:srgbClr val="FFFFFF"/>
                  </a:solidFill>
                  <a:latin typeface="+mj-lt"/>
                  <a:cs typeface="Segoe UI" pitchFamily="34" charset="0"/>
                </a:rPr>
                <a:t>em</a:t>
              </a:r>
              <a:r>
                <a:rPr lang="en-US" sz="1200" dirty="0">
                  <a:solidFill>
                    <a:srgbClr val="FFFFFF"/>
                  </a:solidFill>
                  <a:latin typeface="+mj-lt"/>
                  <a:cs typeface="Segoe UI" pitchFamily="34" charset="0"/>
                </a:rPr>
                <a:t> </a:t>
              </a:r>
              <a:r>
                <a:rPr lang="en-US" sz="1200" dirty="0" err="1">
                  <a:solidFill>
                    <a:srgbClr val="FFFFFF"/>
                  </a:solidFill>
                  <a:latin typeface="+mj-lt"/>
                  <a:cs typeface="Segoe UI" pitchFamily="34" charset="0"/>
                </a:rPr>
                <a:t>pedaços</a:t>
              </a:r>
              <a:endParaRPr lang="en-US" sz="1200" dirty="0">
                <a:solidFill>
                  <a:srgbClr val="FFFFFF"/>
                </a:solidFill>
                <a:latin typeface="+mj-lt"/>
                <a:cs typeface="Segoe UI" pitchFamily="34" charset="0"/>
              </a:endParaRPr>
            </a:p>
            <a:p>
              <a:pPr algn="ctr" defTabSz="932472" fontAlgn="base">
                <a:spcBef>
                  <a:spcPct val="0"/>
                </a:spcBef>
                <a:spcAft>
                  <a:spcPct val="0"/>
                </a:spcAft>
              </a:pPr>
              <a:endParaRPr lang="en-US" sz="1050" dirty="0">
                <a:solidFill>
                  <a:srgbClr val="FFFFFF"/>
                </a:solidFill>
                <a:latin typeface="+mj-lt"/>
                <a:cs typeface="Segoe UI" pitchFamily="34" charset="0"/>
              </a:endParaRPr>
            </a:p>
            <a:p>
              <a:pPr defTabSz="932472" fontAlgn="base">
                <a:spcBef>
                  <a:spcPct val="0"/>
                </a:spcBef>
                <a:spcAft>
                  <a:spcPct val="0"/>
                </a:spcAft>
              </a:pPr>
              <a:r>
                <a:rPr lang="pt-BR" sz="1000" dirty="0">
                  <a:solidFill>
                    <a:srgbClr val="FFFFFF"/>
                  </a:solidFill>
                  <a:cs typeface="Segoe UI" pitchFamily="34" charset="0"/>
                </a:rPr>
                <a:t>Divida texto</a:t>
              </a:r>
              <a:br>
                <a:rPr lang="pt-BR" sz="1000" dirty="0">
                  <a:solidFill>
                    <a:srgbClr val="FFFFFF"/>
                  </a:solidFill>
                  <a:cs typeface="Segoe UI" pitchFamily="34" charset="0"/>
                </a:rPr>
              </a:br>
              <a:r>
                <a:rPr lang="pt-BR" sz="1000" dirty="0">
                  <a:solidFill>
                    <a:srgbClr val="FFFFFF"/>
                  </a:solidFill>
                  <a:cs typeface="Segoe UI" pitchFamily="34" charset="0"/>
                </a:rPr>
                <a:t>com base nos limites das frases e comprimentos de token.</a:t>
              </a:r>
            </a:p>
            <a:p>
              <a:pPr defTabSz="932472" fontAlgn="base">
                <a:spcBef>
                  <a:spcPct val="0"/>
                </a:spcBef>
                <a:spcAft>
                  <a:spcPct val="0"/>
                </a:spcAft>
              </a:pPr>
              <a:endParaRPr lang="pt-BR" sz="1000" dirty="0">
                <a:solidFill>
                  <a:srgbClr val="FFFFFF"/>
                </a:solidFill>
                <a:cs typeface="Segoe UI" pitchFamily="34" charset="0"/>
              </a:endParaRPr>
            </a:p>
            <a:p>
              <a:pPr defTabSz="932472" fontAlgn="base">
                <a:spcBef>
                  <a:spcPct val="0"/>
                </a:spcBef>
                <a:spcAft>
                  <a:spcPct val="0"/>
                </a:spcAft>
              </a:pPr>
              <a:r>
                <a:rPr lang="pt-BR" sz="1000" dirty="0">
                  <a:solidFill>
                    <a:srgbClr val="FFFFFF"/>
                  </a:solidFill>
                  <a:cs typeface="Segoe UI" pitchFamily="34" charset="0"/>
                </a:rPr>
                <a:t>Os divisores Langchain também podem ser usados aqui.</a:t>
              </a:r>
            </a:p>
          </p:txBody>
        </p:sp>
        <p:cxnSp>
          <p:nvCxnSpPr>
            <p:cNvPr id="49" name="Straight Arrow Connector 48">
              <a:extLst>
                <a:ext uri="{FF2B5EF4-FFF2-40B4-BE49-F238E27FC236}">
                  <a16:creationId xmlns:a16="http://schemas.microsoft.com/office/drawing/2014/main" id="{39436561-A1BA-A6B6-BD8C-CBE0AE24FCD5}"/>
                </a:ext>
              </a:extLst>
            </p:cNvPr>
            <p:cNvCxnSpPr>
              <a:cxnSpLocks/>
            </p:cNvCxnSpPr>
            <p:nvPr/>
          </p:nvCxnSpPr>
          <p:spPr>
            <a:xfrm flipV="1">
              <a:off x="4860154" y="2704577"/>
              <a:ext cx="514368" cy="3"/>
            </a:xfrm>
            <a:prstGeom prst="straightConnector1">
              <a:avLst/>
            </a:prstGeom>
            <a:ln w="28575" cap="rnd">
              <a:solidFill>
                <a:srgbClr val="2454C3"/>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pic>
          <p:nvPicPr>
            <p:cNvPr id="8" name="Picture 2" descr="Python Software Foundation">
              <a:extLst>
                <a:ext uri="{FF2B5EF4-FFF2-40B4-BE49-F238E27FC236}">
                  <a16:creationId xmlns:a16="http://schemas.microsoft.com/office/drawing/2014/main" id="{6E847F30-4D60-8D37-16F7-4A9DFFCB8FC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78938" b="14583"/>
            <a:stretch/>
          </p:blipFill>
          <p:spPr bwMode="auto">
            <a:xfrm>
              <a:off x="5620213" y="1846177"/>
              <a:ext cx="1142192" cy="1137226"/>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5">
              <a:extLst>
                <a:ext uri="{FF2B5EF4-FFF2-40B4-BE49-F238E27FC236}">
                  <a16:creationId xmlns:a16="http://schemas.microsoft.com/office/drawing/2014/main" id="{3A0CFE0C-E322-EBAB-CF6A-2BEB8107FA8A}"/>
                </a:ext>
              </a:extLst>
            </p:cNvPr>
            <p:cNvSpPr txBox="1">
              <a:spLocks/>
            </p:cNvSpPr>
            <p:nvPr/>
          </p:nvSpPr>
          <p:spPr>
            <a:xfrm>
              <a:off x="5769412" y="3143312"/>
              <a:ext cx="978853" cy="36356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defTabSz="1865484">
                <a:defRPr/>
              </a:pPr>
              <a:r>
                <a:rPr lang="en-US" sz="1800">
                  <a:cs typeface="Segoe UI Semilight"/>
                </a:rPr>
                <a:t>Python</a:t>
              </a:r>
              <a:endParaRPr lang="en-US" sz="1800">
                <a:cs typeface="Arial"/>
              </a:endParaRPr>
            </a:p>
          </p:txBody>
        </p:sp>
      </p:grpSp>
      <p:grpSp>
        <p:nvGrpSpPr>
          <p:cNvPr id="16" name="Group 15">
            <a:extLst>
              <a:ext uri="{FF2B5EF4-FFF2-40B4-BE49-F238E27FC236}">
                <a16:creationId xmlns:a16="http://schemas.microsoft.com/office/drawing/2014/main" id="{74B6EFF7-80F4-13DE-A83F-D5BD9FF455CA}"/>
              </a:ext>
            </a:extLst>
          </p:cNvPr>
          <p:cNvGrpSpPr/>
          <p:nvPr/>
        </p:nvGrpSpPr>
        <p:grpSpPr>
          <a:xfrm>
            <a:off x="7203304" y="1967302"/>
            <a:ext cx="2204962" cy="4111951"/>
            <a:chOff x="7203304" y="1967302"/>
            <a:chExt cx="2204962" cy="4111951"/>
          </a:xfrm>
        </p:grpSpPr>
        <p:sp>
          <p:nvSpPr>
            <p:cNvPr id="45" name="Rounded Rectangle 1">
              <a:extLst>
                <a:ext uri="{FF2B5EF4-FFF2-40B4-BE49-F238E27FC236}">
                  <a16:creationId xmlns:a16="http://schemas.microsoft.com/office/drawing/2014/main" id="{622F3747-EA53-C699-41A2-C2FE7FDD30D6}"/>
                </a:ext>
                <a:ext uri="{C183D7F6-B498-43B3-948B-1728B52AA6E4}">
                  <adec:decorative xmlns:adec="http://schemas.microsoft.com/office/drawing/2017/decorative" val="1"/>
                </a:ext>
              </a:extLst>
            </p:cNvPr>
            <p:cNvSpPr/>
            <p:nvPr/>
          </p:nvSpPr>
          <p:spPr bwMode="auto">
            <a:xfrm>
              <a:off x="7762346" y="3683521"/>
              <a:ext cx="1645920" cy="2395732"/>
            </a:xfrm>
            <a:prstGeom prst="roundRect">
              <a:avLst>
                <a:gd name="adj" fmla="val 2509"/>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err="1">
                  <a:solidFill>
                    <a:srgbClr val="FFFFFF"/>
                  </a:solidFill>
                  <a:latin typeface="+mj-lt"/>
                  <a:cs typeface="Segoe UI" pitchFamily="34" charset="0"/>
                </a:rPr>
                <a:t>Vetorize</a:t>
              </a:r>
              <a:r>
                <a:rPr lang="en-US" sz="1400" dirty="0">
                  <a:solidFill>
                    <a:srgbClr val="FFFFFF"/>
                  </a:solidFill>
                  <a:latin typeface="+mj-lt"/>
                  <a:cs typeface="Segoe UI" pitchFamily="34" charset="0"/>
                </a:rPr>
                <a:t> </a:t>
              </a:r>
              <a:r>
                <a:rPr lang="en-US" sz="1400" dirty="0" err="1">
                  <a:solidFill>
                    <a:srgbClr val="FFFFFF"/>
                  </a:solidFill>
                  <a:latin typeface="+mj-lt"/>
                  <a:cs typeface="Segoe UI" pitchFamily="34" charset="0"/>
                </a:rPr>
                <a:t>os</a:t>
              </a:r>
              <a:r>
                <a:rPr lang="en-US" sz="1400" dirty="0">
                  <a:solidFill>
                    <a:srgbClr val="FFFFFF"/>
                  </a:solidFill>
                  <a:latin typeface="+mj-lt"/>
                  <a:cs typeface="Segoe UI" pitchFamily="34" charset="0"/>
                </a:rPr>
                <a:t> </a:t>
              </a:r>
              <a:r>
                <a:rPr lang="en-US" sz="1400" dirty="0" err="1">
                  <a:solidFill>
                    <a:srgbClr val="FFFFFF"/>
                  </a:solidFill>
                  <a:latin typeface="+mj-lt"/>
                  <a:cs typeface="Segoe UI" pitchFamily="34" charset="0"/>
                </a:rPr>
                <a:t>pedaços</a:t>
              </a:r>
              <a:endParaRPr lang="en-US" sz="1400" dirty="0">
                <a:solidFill>
                  <a:srgbClr val="FFFFFF"/>
                </a:solidFill>
                <a:latin typeface="+mj-lt"/>
                <a:cs typeface="Segoe UI" pitchFamily="34" charset="0"/>
              </a:endParaRPr>
            </a:p>
            <a:p>
              <a:pPr algn="ctr" defTabSz="932472" fontAlgn="base">
                <a:spcBef>
                  <a:spcPct val="0"/>
                </a:spcBef>
                <a:spcAft>
                  <a:spcPct val="0"/>
                </a:spcAft>
              </a:pPr>
              <a:endParaRPr lang="en-US" sz="1400" dirty="0">
                <a:solidFill>
                  <a:srgbClr val="FFFFFF"/>
                </a:solidFill>
                <a:latin typeface="+mj-lt"/>
                <a:cs typeface="Segoe UI" pitchFamily="34" charset="0"/>
              </a:endParaRPr>
            </a:p>
            <a:p>
              <a:pPr defTabSz="932472" fontAlgn="base">
                <a:spcBef>
                  <a:spcPct val="0"/>
                </a:spcBef>
                <a:spcAft>
                  <a:spcPct val="0"/>
                </a:spcAft>
              </a:pPr>
              <a:r>
                <a:rPr lang="pt-BR" sz="1200" dirty="0">
                  <a:solidFill>
                    <a:srgbClr val="FFFFFF"/>
                  </a:solidFill>
                  <a:cs typeface="Segoe UI" pitchFamily="34" charset="0"/>
                </a:rPr>
                <a:t>Compute embeddings usando o modelo de embeddings OpenAI de sua escolha.</a:t>
              </a:r>
              <a:endParaRPr lang="en-US" sz="1200" dirty="0">
                <a:solidFill>
                  <a:srgbClr val="FFFFFF"/>
                </a:solidFill>
                <a:cs typeface="Segoe UI" pitchFamily="34" charset="0"/>
              </a:endParaRPr>
            </a:p>
          </p:txBody>
        </p:sp>
        <p:cxnSp>
          <p:nvCxnSpPr>
            <p:cNvPr id="50" name="Straight Arrow Connector 49">
              <a:extLst>
                <a:ext uri="{FF2B5EF4-FFF2-40B4-BE49-F238E27FC236}">
                  <a16:creationId xmlns:a16="http://schemas.microsoft.com/office/drawing/2014/main" id="{20D7D336-8CED-CA37-406A-975F19234047}"/>
                </a:ext>
              </a:extLst>
            </p:cNvPr>
            <p:cNvCxnSpPr>
              <a:cxnSpLocks/>
            </p:cNvCxnSpPr>
            <p:nvPr/>
          </p:nvCxnSpPr>
          <p:spPr>
            <a:xfrm flipV="1">
              <a:off x="7203304" y="2704577"/>
              <a:ext cx="514368" cy="3"/>
            </a:xfrm>
            <a:prstGeom prst="straightConnector1">
              <a:avLst/>
            </a:prstGeom>
            <a:ln w="28575" cap="rnd">
              <a:solidFill>
                <a:srgbClr val="2454C3"/>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83CD44CF-06E1-3D6A-904B-46C78796D968}"/>
                </a:ext>
              </a:extLst>
            </p:cNvPr>
            <p:cNvGrpSpPr/>
            <p:nvPr/>
          </p:nvGrpSpPr>
          <p:grpSpPr>
            <a:xfrm>
              <a:off x="7957690" y="1967302"/>
              <a:ext cx="1142192" cy="1574002"/>
              <a:chOff x="6990717" y="1834825"/>
              <a:chExt cx="1267008" cy="1746004"/>
            </a:xfrm>
          </p:grpSpPr>
          <p:pic>
            <p:nvPicPr>
              <p:cNvPr id="11" name="Graphic 24">
                <a:extLst>
                  <a:ext uri="{FF2B5EF4-FFF2-40B4-BE49-F238E27FC236}">
                    <a16:creationId xmlns:a16="http://schemas.microsoft.com/office/drawing/2014/main" id="{C3F81C4A-261E-5CE4-1F33-0DE7ADD4ED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39535" y="1834825"/>
                <a:ext cx="904646" cy="947266"/>
              </a:xfrm>
              <a:prstGeom prst="rect">
                <a:avLst/>
              </a:prstGeom>
            </p:spPr>
          </p:pic>
          <p:sp>
            <p:nvSpPr>
              <p:cNvPr id="12" name="Text Placeholder 5">
                <a:extLst>
                  <a:ext uri="{FF2B5EF4-FFF2-40B4-BE49-F238E27FC236}">
                    <a16:creationId xmlns:a16="http://schemas.microsoft.com/office/drawing/2014/main" id="{953628C8-1131-6680-D408-DBB60861C2E0}"/>
                  </a:ext>
                </a:extLst>
              </p:cNvPr>
              <p:cNvSpPr txBox="1">
                <a:spLocks/>
              </p:cNvSpPr>
              <p:nvPr/>
            </p:nvSpPr>
            <p:spPr>
              <a:xfrm>
                <a:off x="6990717" y="2874074"/>
                <a:ext cx="1267008" cy="706755"/>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 OpenAI</a:t>
                </a:r>
                <a:endParaRPr lang="en-US" sz="1800">
                  <a:cs typeface="Arial"/>
                </a:endParaRPr>
              </a:p>
            </p:txBody>
          </p:sp>
        </p:grpSp>
      </p:grpSp>
      <p:grpSp>
        <p:nvGrpSpPr>
          <p:cNvPr id="17" name="Group 16">
            <a:extLst>
              <a:ext uri="{FF2B5EF4-FFF2-40B4-BE49-F238E27FC236}">
                <a16:creationId xmlns:a16="http://schemas.microsoft.com/office/drawing/2014/main" id="{C21098D6-F64F-A691-AAD5-6C3E222F7857}"/>
              </a:ext>
            </a:extLst>
          </p:cNvPr>
          <p:cNvGrpSpPr/>
          <p:nvPr/>
        </p:nvGrpSpPr>
        <p:grpSpPr>
          <a:xfrm>
            <a:off x="9397593" y="1882718"/>
            <a:ext cx="2307134" cy="4195448"/>
            <a:chOff x="9397593" y="1882718"/>
            <a:chExt cx="2307134" cy="4195448"/>
          </a:xfrm>
        </p:grpSpPr>
        <p:grpSp>
          <p:nvGrpSpPr>
            <p:cNvPr id="39" name="Group 38">
              <a:extLst>
                <a:ext uri="{FF2B5EF4-FFF2-40B4-BE49-F238E27FC236}">
                  <a16:creationId xmlns:a16="http://schemas.microsoft.com/office/drawing/2014/main" id="{BC863F4F-4197-C363-9679-9A379F6BBFC8}"/>
                </a:ext>
              </a:extLst>
            </p:cNvPr>
            <p:cNvGrpSpPr/>
            <p:nvPr/>
          </p:nvGrpSpPr>
          <p:grpSpPr>
            <a:xfrm>
              <a:off x="10281810" y="1882718"/>
              <a:ext cx="1052501" cy="1052501"/>
              <a:chOff x="7796965" y="1731015"/>
              <a:chExt cx="758014" cy="758014"/>
            </a:xfrm>
          </p:grpSpPr>
          <p:sp>
            <p:nvSpPr>
              <p:cNvPr id="40" name="Rectangle: Rounded Corners 25">
                <a:extLst>
                  <a:ext uri="{FF2B5EF4-FFF2-40B4-BE49-F238E27FC236}">
                    <a16:creationId xmlns:a16="http://schemas.microsoft.com/office/drawing/2014/main" id="{006BFF0B-6CCF-4FB4-4C39-C1C3B7375F13}"/>
                  </a:ext>
                </a:extLst>
              </p:cNvPr>
              <p:cNvSpPr/>
              <p:nvPr/>
            </p:nvSpPr>
            <p:spPr>
              <a:xfrm>
                <a:off x="7796965" y="1731015"/>
                <a:ext cx="758014" cy="758014"/>
              </a:xfrm>
              <a:prstGeom prst="roundRect">
                <a:avLst/>
              </a:prstGeom>
              <a:solidFill>
                <a:srgbClr val="F5F5F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phic 437806336">
                <a:extLst>
                  <a:ext uri="{FF2B5EF4-FFF2-40B4-BE49-F238E27FC236}">
                    <a16:creationId xmlns:a16="http://schemas.microsoft.com/office/drawing/2014/main" id="{6D873AE0-192A-8C8A-131D-ECB41EDD8C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56249" y="1789982"/>
                <a:ext cx="639445" cy="640080"/>
              </a:xfrm>
              <a:prstGeom prst="rect">
                <a:avLst/>
              </a:prstGeom>
            </p:spPr>
          </p:pic>
        </p:grpSp>
        <p:sp>
          <p:nvSpPr>
            <p:cNvPr id="46" name="Rounded Rectangle 1">
              <a:extLst>
                <a:ext uri="{FF2B5EF4-FFF2-40B4-BE49-F238E27FC236}">
                  <a16:creationId xmlns:a16="http://schemas.microsoft.com/office/drawing/2014/main" id="{F7621652-6242-1EDD-A2F0-6554A5B400D2}"/>
                </a:ext>
                <a:ext uri="{C183D7F6-B498-43B3-948B-1728B52AA6E4}">
                  <adec:decorative xmlns:adec="http://schemas.microsoft.com/office/drawing/2017/decorative" val="1"/>
                </a:ext>
              </a:extLst>
            </p:cNvPr>
            <p:cNvSpPr/>
            <p:nvPr/>
          </p:nvSpPr>
          <p:spPr bwMode="auto">
            <a:xfrm>
              <a:off x="10058807" y="3682434"/>
              <a:ext cx="1645920" cy="2395732"/>
            </a:xfrm>
            <a:prstGeom prst="roundRect">
              <a:avLst>
                <a:gd name="adj" fmla="val 2509"/>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dirty="0" err="1">
                  <a:solidFill>
                    <a:srgbClr val="FFFFFF"/>
                  </a:solidFill>
                  <a:latin typeface="+mj-lt"/>
                  <a:cs typeface="Segoe UI" pitchFamily="34" charset="0"/>
                </a:rPr>
                <a:t>Indexando</a:t>
              </a:r>
              <a:endParaRPr lang="en-US" sz="1400" dirty="0">
                <a:solidFill>
                  <a:srgbClr val="FFFFFF"/>
                </a:solidFill>
                <a:latin typeface="+mj-lt"/>
                <a:cs typeface="Segoe UI" pitchFamily="34" charset="0"/>
              </a:endParaRPr>
            </a:p>
            <a:p>
              <a:pPr algn="ctr" defTabSz="932472" fontAlgn="base">
                <a:spcBef>
                  <a:spcPct val="0"/>
                </a:spcBef>
                <a:spcAft>
                  <a:spcPct val="0"/>
                </a:spcAft>
              </a:pPr>
              <a:endParaRPr lang="en-US" sz="1400" dirty="0">
                <a:solidFill>
                  <a:srgbClr val="FFFFFF"/>
                </a:solidFill>
                <a:latin typeface="+mj-lt"/>
                <a:cs typeface="Segoe UI" pitchFamily="34" charset="0"/>
              </a:endParaRPr>
            </a:p>
            <a:p>
              <a:pPr marL="174625" indent="-174625" defTabSz="932472" fontAlgn="base">
                <a:spcBef>
                  <a:spcPct val="0"/>
                </a:spcBef>
                <a:spcAft>
                  <a:spcPct val="0"/>
                </a:spcAft>
                <a:buFont typeface="Arial" panose="020B0604020202020204" pitchFamily="34" charset="0"/>
                <a:buChar char="•"/>
              </a:pPr>
              <a:r>
                <a:rPr lang="en-US" sz="1200" dirty="0">
                  <a:solidFill>
                    <a:srgbClr val="FFFFFF"/>
                  </a:solidFill>
                  <a:cs typeface="Segoe UI" pitchFamily="34" charset="0"/>
                </a:rPr>
                <a:t>Document index</a:t>
              </a:r>
            </a:p>
            <a:p>
              <a:pPr marL="174625" indent="-174625" defTabSz="932472" fontAlgn="base">
                <a:spcBef>
                  <a:spcPct val="0"/>
                </a:spcBef>
                <a:spcAft>
                  <a:spcPct val="0"/>
                </a:spcAft>
                <a:buFont typeface="Arial" panose="020B0604020202020204" pitchFamily="34" charset="0"/>
                <a:buChar char="•"/>
              </a:pPr>
              <a:r>
                <a:rPr lang="en-US" sz="1200" dirty="0">
                  <a:solidFill>
                    <a:srgbClr val="FFFFFF"/>
                  </a:solidFill>
                  <a:cs typeface="Segoe UI" pitchFamily="34" charset="0"/>
                </a:rPr>
                <a:t>Chunk index</a:t>
              </a:r>
            </a:p>
            <a:p>
              <a:pPr marL="174625" indent="-174625" defTabSz="932472" fontAlgn="base">
                <a:spcBef>
                  <a:spcPct val="0"/>
                </a:spcBef>
                <a:spcAft>
                  <a:spcPct val="0"/>
                </a:spcAft>
                <a:buFont typeface="Arial" panose="020B0604020202020204" pitchFamily="34" charset="0"/>
                <a:buChar char="•"/>
              </a:pPr>
              <a:r>
                <a:rPr lang="en-US" sz="1200" dirty="0">
                  <a:solidFill>
                    <a:srgbClr val="FFFFFF"/>
                  </a:solidFill>
                  <a:cs typeface="Segoe UI" pitchFamily="34" charset="0"/>
                </a:rPr>
                <a:t>Ambos</a:t>
              </a:r>
            </a:p>
            <a:p>
              <a:pPr marL="174625" indent="-174625" defTabSz="932472" fontAlgn="base">
                <a:spcBef>
                  <a:spcPct val="0"/>
                </a:spcBef>
                <a:spcAft>
                  <a:spcPct val="0"/>
                </a:spcAft>
                <a:buFont typeface="Segoe UI" panose="020B0502040204020203" pitchFamily="34" charset="0"/>
                <a:buChar char="+"/>
              </a:pPr>
              <a:endParaRPr lang="en-US" sz="1200" dirty="0">
                <a:solidFill>
                  <a:srgbClr val="FFFFFF"/>
                </a:solidFill>
                <a:cs typeface="Segoe UI" pitchFamily="34" charset="0"/>
              </a:endParaRPr>
            </a:p>
          </p:txBody>
        </p:sp>
        <p:cxnSp>
          <p:nvCxnSpPr>
            <p:cNvPr id="51" name="Straight Arrow Connector 50">
              <a:extLst>
                <a:ext uri="{FF2B5EF4-FFF2-40B4-BE49-F238E27FC236}">
                  <a16:creationId xmlns:a16="http://schemas.microsoft.com/office/drawing/2014/main" id="{95282246-AB34-BD27-39F0-141D952B44B9}"/>
                </a:ext>
              </a:extLst>
            </p:cNvPr>
            <p:cNvCxnSpPr>
              <a:cxnSpLocks/>
            </p:cNvCxnSpPr>
            <p:nvPr/>
          </p:nvCxnSpPr>
          <p:spPr>
            <a:xfrm flipV="1">
              <a:off x="9397593" y="2704577"/>
              <a:ext cx="514368" cy="3"/>
            </a:xfrm>
            <a:prstGeom prst="straightConnector1">
              <a:avLst/>
            </a:prstGeom>
            <a:ln w="28575" cap="rnd">
              <a:solidFill>
                <a:srgbClr val="2454C3"/>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3" name="Text Placeholder 5">
              <a:extLst>
                <a:ext uri="{FF2B5EF4-FFF2-40B4-BE49-F238E27FC236}">
                  <a16:creationId xmlns:a16="http://schemas.microsoft.com/office/drawing/2014/main" id="{F96C4F9B-D705-2575-E5DE-777C1C5F919D}"/>
                </a:ext>
              </a:extLst>
            </p:cNvPr>
            <p:cNvSpPr txBox="1">
              <a:spLocks/>
            </p:cNvSpPr>
            <p:nvPr/>
          </p:nvSpPr>
          <p:spPr>
            <a:xfrm>
              <a:off x="10202167" y="2961713"/>
              <a:ext cx="1142192" cy="63713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a:t>
              </a:r>
            </a:p>
            <a:p>
              <a:pPr marL="0" indent="0" algn="ctr" defTabSz="1865484">
                <a:buNone/>
                <a:defRPr/>
              </a:pPr>
              <a:r>
                <a:rPr lang="en-US" sz="1800">
                  <a:cs typeface="Segoe UI Semilight"/>
                </a:rPr>
                <a:t>AI Search</a:t>
              </a:r>
              <a:endParaRPr lang="en-US" sz="1800">
                <a:cs typeface="Arial"/>
              </a:endParaRPr>
            </a:p>
          </p:txBody>
        </p:sp>
      </p:grpSp>
      <p:sp>
        <p:nvSpPr>
          <p:cNvPr id="18" name="TextBox 17">
            <a:extLst>
              <a:ext uri="{FF2B5EF4-FFF2-40B4-BE49-F238E27FC236}">
                <a16:creationId xmlns:a16="http://schemas.microsoft.com/office/drawing/2014/main" id="{0277CC11-D452-DBA0-7DEC-7B8BAD705AEF}"/>
              </a:ext>
            </a:extLst>
          </p:cNvPr>
          <p:cNvSpPr txBox="1"/>
          <p:nvPr/>
        </p:nvSpPr>
        <p:spPr>
          <a:xfrm>
            <a:off x="838199" y="1254935"/>
            <a:ext cx="11013489" cy="341953"/>
          </a:xfrm>
          <a:prstGeom prst="rect">
            <a:avLst/>
          </a:prstGeom>
          <a:noFill/>
        </p:spPr>
        <p:txBody>
          <a:bodyPr wrap="square">
            <a:spAutoFit/>
          </a:bodyPr>
          <a:lstStyle/>
          <a:p>
            <a:pPr>
              <a:lnSpc>
                <a:spcPct val="110000"/>
              </a:lnSpc>
            </a:pPr>
            <a:r>
              <a:rPr lang="pt-BR" sz="1600" dirty="0">
                <a:sym typeface="Wingdings" panose="05000000000000000000" pitchFamily="2" charset="2"/>
              </a:rPr>
              <a:t>Este é um processo de ingestão típico que pode ser personalizado para atender às necessidades do domínio:</a:t>
            </a:r>
            <a:endParaRPr lang="en-US" sz="1600" dirty="0">
              <a:sym typeface="Wingdings" panose="05000000000000000000" pitchFamily="2" charset="2"/>
            </a:endParaRPr>
          </a:p>
        </p:txBody>
      </p:sp>
    </p:spTree>
    <p:extLst>
      <p:ext uri="{BB962C8B-B14F-4D97-AF65-F5344CB8AC3E}">
        <p14:creationId xmlns:p14="http://schemas.microsoft.com/office/powerpoint/2010/main" val="2041654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F33207-093D-1136-0ACC-B8529AEF5A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7D16CA-6CCD-DA45-B360-F9160376A9A0}"/>
              </a:ext>
            </a:extLst>
          </p:cNvPr>
          <p:cNvSpPr>
            <a:spLocks noGrp="1"/>
          </p:cNvSpPr>
          <p:nvPr>
            <p:ph type="title"/>
          </p:nvPr>
        </p:nvSpPr>
        <p:spPr/>
        <p:txBody>
          <a:bodyPr/>
          <a:lstStyle/>
          <a:p>
            <a:r>
              <a:rPr lang="en-US" dirty="0" err="1">
                <a:effectLst>
                  <a:glow rad="63500">
                    <a:schemeClr val="bg1">
                      <a:alpha val="40000"/>
                    </a:schemeClr>
                  </a:glow>
                </a:effectLst>
                <a:latin typeface="Segoe UI Semibold" panose="020B0702040204020203" pitchFamily="34" charset="0"/>
                <a:cs typeface="Segoe UI Semibold" panose="020B0702040204020203" pitchFamily="34" charset="0"/>
              </a:rPr>
              <a:t>Mude</a:t>
            </a:r>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 o azure-search-</a:t>
            </a:r>
            <a:r>
              <a:rPr lang="en-US" dirty="0" err="1">
                <a:effectLst>
                  <a:glow rad="63500">
                    <a:schemeClr val="bg1">
                      <a:alpha val="40000"/>
                    </a:schemeClr>
                  </a:glow>
                </a:effectLst>
                <a:latin typeface="Segoe UI Semibold" panose="020B0702040204020203" pitchFamily="34" charset="0"/>
                <a:cs typeface="Segoe UI Semibold" panose="020B0702040204020203" pitchFamily="34" charset="0"/>
              </a:rPr>
              <a:t>openai</a:t>
            </a:r>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-demo</a:t>
            </a:r>
          </a:p>
        </p:txBody>
      </p:sp>
      <p:sp>
        <p:nvSpPr>
          <p:cNvPr id="7" name="Subtitle 2">
            <a:extLst>
              <a:ext uri="{FF2B5EF4-FFF2-40B4-BE49-F238E27FC236}">
                <a16:creationId xmlns:a16="http://schemas.microsoft.com/office/drawing/2014/main" id="{83975F1E-D4F2-AD80-D8D1-B4912889FB5A}"/>
              </a:ext>
            </a:extLst>
          </p:cNvPr>
          <p:cNvSpPr>
            <a:spLocks noGrp="1"/>
          </p:cNvSpPr>
          <p:nvPr>
            <p:ph idx="1"/>
          </p:nvPr>
        </p:nvSpPr>
        <p:spPr>
          <a:xfrm>
            <a:off x="584200" y="1435504"/>
            <a:ext cx="10200064" cy="2825412"/>
          </a:xfrm>
        </p:spPr>
        <p:txBody>
          <a:bodyPr>
            <a:normAutofit fontScale="92500" lnSpcReduction="10000"/>
          </a:bodyPr>
          <a:lstStyle/>
          <a:p>
            <a:pPr marL="514350" indent="-514350">
              <a:buFont typeface="+mj-lt"/>
              <a:buAutoNum type="arabicPeriod"/>
            </a:pPr>
            <a:r>
              <a:rPr lang="pt-BR" sz="3000" dirty="0"/>
              <a:t>Obtenha o código</a:t>
            </a:r>
          </a:p>
          <a:p>
            <a:pPr marL="514350" indent="-514350">
              <a:buFont typeface="+mj-lt"/>
              <a:buAutoNum type="arabicPeriod"/>
            </a:pPr>
            <a:r>
              <a:rPr lang="pt-BR" sz="3000" dirty="0"/>
              <a:t>Dê deploy no aplicativo</a:t>
            </a:r>
          </a:p>
          <a:p>
            <a:pPr marL="514350" indent="-514350">
              <a:buFont typeface="+mj-lt"/>
              <a:buAutoNum type="arabicPeriod"/>
            </a:pPr>
            <a:r>
              <a:rPr lang="pt-BR" sz="3000" dirty="0"/>
              <a:t>Adicionando seus próprios dados</a:t>
            </a:r>
          </a:p>
          <a:p>
            <a:pPr marL="514350" indent="-514350">
              <a:buFont typeface="+mj-lt"/>
              <a:buAutoNum type="arabicPeriod"/>
            </a:pPr>
            <a:r>
              <a:rPr lang="pt-BR" sz="3000" dirty="0"/>
              <a:t>Desenvolvimento local</a:t>
            </a:r>
          </a:p>
          <a:p>
            <a:pPr marL="514350" indent="-514350">
              <a:buFont typeface="+mj-lt"/>
              <a:buAutoNum type="arabicPeriod"/>
            </a:pPr>
            <a:r>
              <a:rPr lang="pt-BR" sz="3000" dirty="0"/>
              <a:t>Personalizando o front-end (UI)</a:t>
            </a:r>
          </a:p>
          <a:p>
            <a:pPr marL="514350" indent="-514350">
              <a:buFont typeface="+mj-lt"/>
              <a:buAutoNum type="arabicPeriod"/>
            </a:pPr>
            <a:r>
              <a:rPr lang="pt-BR" sz="3000" dirty="0"/>
              <a:t>Personalizando o back-end</a:t>
            </a:r>
          </a:p>
        </p:txBody>
      </p:sp>
    </p:spTree>
    <p:extLst>
      <p:ext uri="{BB962C8B-B14F-4D97-AF65-F5344CB8AC3E}">
        <p14:creationId xmlns:p14="http://schemas.microsoft.com/office/powerpoint/2010/main" val="970540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B5BEC-5F9F-8F4D-AA28-3CAC0D4ABF67}"/>
              </a:ext>
            </a:extLst>
          </p:cNvPr>
          <p:cNvSpPr>
            <a:spLocks noGrp="1"/>
          </p:cNvSpPr>
          <p:nvPr>
            <p:ph type="title"/>
          </p:nvPr>
        </p:nvSpPr>
        <p:spPr>
          <a:xfrm>
            <a:off x="588263" y="457200"/>
            <a:ext cx="11018520" cy="553998"/>
          </a:xfrm>
        </p:spPr>
        <p:txBody>
          <a:bodyPr/>
          <a:lstStyle/>
          <a:p>
            <a:r>
              <a:rPr lang="en-US" dirty="0" err="1">
                <a:effectLst>
                  <a:glow rad="63500">
                    <a:schemeClr val="bg1">
                      <a:alpha val="40000"/>
                    </a:schemeClr>
                  </a:glow>
                </a:effectLst>
                <a:latin typeface="Segoe UI Semibold" panose="020B0702040204020203" pitchFamily="34" charset="0"/>
                <a:cs typeface="Segoe UI Semibold" panose="020B0702040204020203" pitchFamily="34" charset="0"/>
              </a:rPr>
              <a:t>Abrindo</a:t>
            </a:r>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 o </a:t>
            </a:r>
            <a:r>
              <a:rPr lang="en-US" dirty="0" err="1">
                <a:effectLst>
                  <a:glow rad="63500">
                    <a:schemeClr val="bg1">
                      <a:alpha val="40000"/>
                    </a:schemeClr>
                  </a:glow>
                </a:effectLst>
                <a:latin typeface="Segoe UI Semibold" panose="020B0702040204020203" pitchFamily="34" charset="0"/>
                <a:cs typeface="Segoe UI Semibold" panose="020B0702040204020203" pitchFamily="34" charset="0"/>
              </a:rPr>
              <a:t>Projeto</a:t>
            </a:r>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 3 Op</a:t>
            </a:r>
            <a:r>
              <a:rPr lang="pt-BR" dirty="0">
                <a:effectLst>
                  <a:glow rad="63500">
                    <a:schemeClr val="bg1">
                      <a:alpha val="40000"/>
                    </a:schemeClr>
                  </a:glow>
                </a:effectLst>
                <a:latin typeface="Segoe UI Semibold" panose="020B0702040204020203" pitchFamily="34" charset="0"/>
                <a:cs typeface="Segoe UI Semibold" panose="020B0702040204020203" pitchFamily="34" charset="0"/>
              </a:rPr>
              <a:t>ções</a:t>
            </a:r>
            <a:endParaRPr lang="en-US" dirty="0"/>
          </a:p>
        </p:txBody>
      </p:sp>
      <p:sp>
        <p:nvSpPr>
          <p:cNvPr id="9" name="Content Placeholder 2">
            <a:extLst>
              <a:ext uri="{FF2B5EF4-FFF2-40B4-BE49-F238E27FC236}">
                <a16:creationId xmlns:a16="http://schemas.microsoft.com/office/drawing/2014/main" id="{BE1BFADC-4446-7ADE-E48F-6E88207DB6AE}"/>
              </a:ext>
            </a:extLst>
          </p:cNvPr>
          <p:cNvSpPr txBox="1">
            <a:spLocks/>
          </p:cNvSpPr>
          <p:nvPr/>
        </p:nvSpPr>
        <p:spPr>
          <a:xfrm>
            <a:off x="666750" y="1591230"/>
            <a:ext cx="6619875" cy="435133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GitHub </a:t>
            </a:r>
            <a:r>
              <a:rPr lang="en-US" dirty="0" err="1"/>
              <a:t>Codespaces</a:t>
            </a:r>
            <a:r>
              <a:rPr lang="en-US" dirty="0"/>
              <a:t> →</a:t>
            </a:r>
          </a:p>
          <a:p>
            <a:pPr marL="0" indent="0">
              <a:buFont typeface="Wingdings" panose="05000000000000000000" pitchFamily="2" charset="2"/>
              <a:buNone/>
            </a:pPr>
            <a:endParaRPr lang="en-US" dirty="0"/>
          </a:p>
          <a:p>
            <a:r>
              <a:rPr lang="en-US" dirty="0"/>
              <a:t>VS Code com a </a:t>
            </a:r>
            <a:r>
              <a:rPr lang="en-US" dirty="0" err="1"/>
              <a:t>extensão</a:t>
            </a:r>
            <a:r>
              <a:rPr lang="en-US" dirty="0"/>
              <a:t> Dev Container</a:t>
            </a:r>
          </a:p>
          <a:p>
            <a:pPr marL="0" indent="0">
              <a:buFont typeface="Wingdings" panose="05000000000000000000" pitchFamily="2" charset="2"/>
              <a:buNone/>
            </a:pPr>
            <a:endParaRPr lang="en-US" dirty="0"/>
          </a:p>
          <a:p>
            <a:r>
              <a:rPr lang="en-US" dirty="0"/>
              <a:t>Env Local</a:t>
            </a:r>
          </a:p>
          <a:p>
            <a:pPr lvl="1"/>
            <a:r>
              <a:rPr lang="en-US" dirty="0"/>
              <a:t>Python 3.9+</a:t>
            </a:r>
          </a:p>
          <a:p>
            <a:pPr lvl="1"/>
            <a:r>
              <a:rPr lang="en-US" dirty="0"/>
              <a:t>Node 14+</a:t>
            </a:r>
          </a:p>
          <a:p>
            <a:pPr lvl="1"/>
            <a:r>
              <a:rPr lang="en-US" dirty="0"/>
              <a:t>Azure Developer CLI</a:t>
            </a:r>
          </a:p>
          <a:p>
            <a:pPr lvl="1"/>
            <a:endParaRPr lang="en-US" dirty="0"/>
          </a:p>
        </p:txBody>
      </p:sp>
      <p:pic>
        <p:nvPicPr>
          <p:cNvPr id="10" name="Picture 9" descr="A screenshot of a computer&#10;&#10;Description automatically generated">
            <a:extLst>
              <a:ext uri="{FF2B5EF4-FFF2-40B4-BE49-F238E27FC236}">
                <a16:creationId xmlns:a16="http://schemas.microsoft.com/office/drawing/2014/main" id="{6156BE02-99F4-2D93-DCAD-67EFED1B045E}"/>
              </a:ext>
            </a:extLst>
          </p:cNvPr>
          <p:cNvPicPr>
            <a:picLocks noChangeAspect="1"/>
          </p:cNvPicPr>
          <p:nvPr/>
        </p:nvPicPr>
        <p:blipFill rotWithShape="1">
          <a:blip r:embed="rId2">
            <a:extLst>
              <a:ext uri="{28A0092B-C50C-407E-A947-70E740481C1C}">
                <a14:useLocalDpi xmlns:a14="http://schemas.microsoft.com/office/drawing/2010/main" val="0"/>
              </a:ext>
            </a:extLst>
          </a:blip>
          <a:srcRect l="1660" b="2583"/>
          <a:stretch/>
        </p:blipFill>
        <p:spPr>
          <a:xfrm>
            <a:off x="7825400" y="1702594"/>
            <a:ext cx="3687149" cy="3452812"/>
          </a:xfrm>
          <a:prstGeom prst="rect">
            <a:avLst/>
          </a:prstGeom>
          <a:ln>
            <a:solidFill>
              <a:srgbClr val="2454C3"/>
            </a:solidFill>
          </a:ln>
        </p:spPr>
      </p:pic>
      <p:sp>
        <p:nvSpPr>
          <p:cNvPr id="11" name="TextBox 10">
            <a:extLst>
              <a:ext uri="{FF2B5EF4-FFF2-40B4-BE49-F238E27FC236}">
                <a16:creationId xmlns:a16="http://schemas.microsoft.com/office/drawing/2014/main" id="{1FF020E2-BC70-7174-8C58-95E2C63FF34F}"/>
              </a:ext>
            </a:extLst>
          </p:cNvPr>
          <p:cNvSpPr txBox="1"/>
          <p:nvPr/>
        </p:nvSpPr>
        <p:spPr>
          <a:xfrm>
            <a:off x="666750" y="5942568"/>
            <a:ext cx="10845799" cy="369332"/>
          </a:xfrm>
          <a:prstGeom prst="rect">
            <a:avLst/>
          </a:prstGeom>
          <a:noFill/>
        </p:spPr>
        <p:txBody>
          <a:bodyPr wrap="square">
            <a:spAutoFit/>
          </a:bodyPr>
          <a:lstStyle/>
          <a:p>
            <a:r>
              <a:rPr lang="en-US">
                <a:hlinkClick r:id="rId3">
                  <a:extLst>
                    <a:ext uri="{A12FA001-AC4F-418D-AE19-62706E023703}">
                      <ahyp:hlinkClr xmlns:ahyp="http://schemas.microsoft.com/office/drawing/2018/hyperlinkcolor" val="tx"/>
                    </a:ext>
                  </a:extLst>
                </a:hlinkClick>
              </a:rPr>
              <a:t>https://github.com/Azure-Samples/azure-search-</a:t>
            </a:r>
            <a:r>
              <a:rPr lang="en-US" err="1">
                <a:hlinkClick r:id="rId3">
                  <a:extLst>
                    <a:ext uri="{A12FA001-AC4F-418D-AE19-62706E023703}">
                      <ahyp:hlinkClr xmlns:ahyp="http://schemas.microsoft.com/office/drawing/2018/hyperlinkcolor" val="tx"/>
                    </a:ext>
                  </a:extLst>
                </a:hlinkClick>
              </a:rPr>
              <a:t>openai</a:t>
            </a:r>
            <a:r>
              <a:rPr lang="en-US">
                <a:hlinkClick r:id="rId3">
                  <a:extLst>
                    <a:ext uri="{A12FA001-AC4F-418D-AE19-62706E023703}">
                      <ahyp:hlinkClr xmlns:ahyp="http://schemas.microsoft.com/office/drawing/2018/hyperlinkcolor" val="tx"/>
                    </a:ext>
                  </a:extLst>
                </a:hlinkClick>
              </a:rPr>
              <a:t>-demo/?tab=</a:t>
            </a:r>
            <a:r>
              <a:rPr lang="en-US" err="1">
                <a:hlinkClick r:id="rId3">
                  <a:extLst>
                    <a:ext uri="{A12FA001-AC4F-418D-AE19-62706E023703}">
                      <ahyp:hlinkClr xmlns:ahyp="http://schemas.microsoft.com/office/drawing/2018/hyperlinkcolor" val="tx"/>
                    </a:ext>
                  </a:extLst>
                </a:hlinkClick>
              </a:rPr>
              <a:t>readme-ov-file#project-setup</a:t>
            </a:r>
            <a:endParaRPr lang="en-US"/>
          </a:p>
        </p:txBody>
      </p:sp>
    </p:spTree>
    <p:extLst>
      <p:ext uri="{BB962C8B-B14F-4D97-AF65-F5344CB8AC3E}">
        <p14:creationId xmlns:p14="http://schemas.microsoft.com/office/powerpoint/2010/main" val="14050984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FA015-BEC5-A546-4465-A6CB2C1B07A8}"/>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D0E4A0EA-F204-0859-2CB7-50C86127BBBD}"/>
              </a:ext>
            </a:extLst>
          </p:cNvPr>
          <p:cNvSpPr>
            <a:spLocks noGrp="1"/>
          </p:cNvSpPr>
          <p:nvPr>
            <p:ph type="title"/>
          </p:nvPr>
        </p:nvSpPr>
        <p:spPr/>
        <p:txBody>
          <a:bodyPr/>
          <a:lstStyle/>
          <a:p>
            <a:r>
              <a:rPr lang="en-US" dirty="0">
                <a:cs typeface="Segoe UI"/>
              </a:rPr>
              <a:t>Pré-</a:t>
            </a:r>
            <a:r>
              <a:rPr lang="en-US" dirty="0" err="1">
                <a:cs typeface="Segoe UI"/>
              </a:rPr>
              <a:t>requisitos</a:t>
            </a:r>
            <a:r>
              <a:rPr lang="en-US" dirty="0">
                <a:cs typeface="Segoe UI"/>
              </a:rPr>
              <a:t> de Deploy</a:t>
            </a:r>
            <a:endParaRPr lang="en-US" dirty="0"/>
          </a:p>
        </p:txBody>
      </p:sp>
      <p:sp>
        <p:nvSpPr>
          <p:cNvPr id="5" name="TextBox 4">
            <a:extLst>
              <a:ext uri="{FF2B5EF4-FFF2-40B4-BE49-F238E27FC236}">
                <a16:creationId xmlns:a16="http://schemas.microsoft.com/office/drawing/2014/main" id="{3F463B64-22FC-B338-733B-1482E5A20BCF}"/>
              </a:ext>
            </a:extLst>
          </p:cNvPr>
          <p:cNvSpPr txBox="1"/>
          <p:nvPr/>
        </p:nvSpPr>
        <p:spPr>
          <a:xfrm>
            <a:off x="588263" y="1663528"/>
            <a:ext cx="9644570" cy="2431435"/>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pt-BR" sz="3000" dirty="0"/>
              <a:t>Conta e assinatura do Azure</a:t>
            </a:r>
          </a:p>
          <a:p>
            <a:pPr marL="800100" lvl="1" indent="-342900">
              <a:buFont typeface="Arial" panose="020B0604020202020204" pitchFamily="34" charset="0"/>
              <a:buChar char="•"/>
            </a:pPr>
            <a:r>
              <a:rPr lang="pt-BR" sz="2400" dirty="0"/>
              <a:t>Uma conta gratuita pode ser usada, mas terá limitações.</a:t>
            </a:r>
          </a:p>
          <a:p>
            <a:pPr marL="342900" indent="-342900" algn="l">
              <a:buFont typeface="Arial" panose="020B0604020202020204" pitchFamily="34" charset="0"/>
              <a:buChar char="•"/>
            </a:pPr>
            <a:r>
              <a:rPr lang="pt-BR" sz="3000" dirty="0"/>
              <a:t>Acesso ao Azure OpenAI ou a uma conta OpenAI</a:t>
            </a:r>
          </a:p>
          <a:p>
            <a:pPr marL="342900" indent="-342900" algn="l">
              <a:buFont typeface="Arial" panose="020B0604020202020204" pitchFamily="34" charset="0"/>
              <a:buChar char="•"/>
            </a:pPr>
            <a:r>
              <a:rPr lang="pt-BR" sz="3000" dirty="0"/>
              <a:t>Permissões de conta do Azure: </a:t>
            </a:r>
          </a:p>
          <a:p>
            <a:pPr marL="800100" lvl="1" indent="-342900">
              <a:buFont typeface="Arial" panose="020B0604020202020204" pitchFamily="34" charset="0"/>
              <a:buChar char="•"/>
            </a:pPr>
            <a:r>
              <a:rPr lang="pt-BR" sz="2000" dirty="0"/>
              <a:t>Microsoft.Authorization/roleAssignments/write</a:t>
            </a:r>
          </a:p>
          <a:p>
            <a:pPr marL="800100" lvl="1" indent="-342900">
              <a:buFont typeface="Arial" panose="020B0604020202020204" pitchFamily="34" charset="0"/>
              <a:buChar char="•"/>
            </a:pPr>
            <a:r>
              <a:rPr lang="pt-BR" sz="2000" dirty="0"/>
              <a:t>Microsoft.Resources/deployments/write no nível da assinatura</a:t>
            </a:r>
          </a:p>
        </p:txBody>
      </p:sp>
      <p:sp>
        <p:nvSpPr>
          <p:cNvPr id="6" name="TextBox 5">
            <a:extLst>
              <a:ext uri="{FF2B5EF4-FFF2-40B4-BE49-F238E27FC236}">
                <a16:creationId xmlns:a16="http://schemas.microsoft.com/office/drawing/2014/main" id="{DE672585-DB02-35DB-7058-A9F932213C71}"/>
              </a:ext>
            </a:extLst>
          </p:cNvPr>
          <p:cNvSpPr txBox="1"/>
          <p:nvPr/>
        </p:nvSpPr>
        <p:spPr>
          <a:xfrm>
            <a:off x="744659" y="5488896"/>
            <a:ext cx="11249876" cy="307777"/>
          </a:xfrm>
          <a:prstGeom prst="rect">
            <a:avLst/>
          </a:prstGeom>
          <a:noFill/>
        </p:spPr>
        <p:txBody>
          <a:bodyPr wrap="square" lIns="0" tIns="0" rIns="0" bIns="0" rtlCol="0">
            <a:spAutoFit/>
          </a:bodyPr>
          <a:lstStyle/>
          <a:p>
            <a:pPr algn="l"/>
            <a:r>
              <a:rPr lang="en-US" sz="2000">
                <a:hlinkClick r:id="rId3">
                  <a:extLst>
                    <a:ext uri="{A12FA001-AC4F-418D-AE19-62706E023703}">
                      <ahyp:hlinkClr xmlns:ahyp="http://schemas.microsoft.com/office/drawing/2018/hyperlinkcolor" val="tx"/>
                    </a:ext>
                  </a:extLst>
                </a:hlinkClick>
              </a:rPr>
              <a:t>https://github.com/Azure-Samples/azure-search-</a:t>
            </a:r>
            <a:r>
              <a:rPr lang="en-US" sz="2000" err="1">
                <a:hlinkClick r:id="rId3">
                  <a:extLst>
                    <a:ext uri="{A12FA001-AC4F-418D-AE19-62706E023703}">
                      <ahyp:hlinkClr xmlns:ahyp="http://schemas.microsoft.com/office/drawing/2018/hyperlinkcolor" val="tx"/>
                    </a:ext>
                  </a:extLst>
                </a:hlinkClick>
              </a:rPr>
              <a:t>openai</a:t>
            </a:r>
            <a:r>
              <a:rPr lang="en-US" sz="2000">
                <a:hlinkClick r:id="rId3">
                  <a:extLst>
                    <a:ext uri="{A12FA001-AC4F-418D-AE19-62706E023703}">
                      <ahyp:hlinkClr xmlns:ahyp="http://schemas.microsoft.com/office/drawing/2018/hyperlinkcolor" val="tx"/>
                    </a:ext>
                  </a:extLst>
                </a:hlinkClick>
              </a:rPr>
              <a:t>-demo/#azure-account-requirements</a:t>
            </a:r>
            <a:endParaRPr lang="en-US" sz="2000"/>
          </a:p>
        </p:txBody>
      </p:sp>
    </p:spTree>
    <p:extLst>
      <p:ext uri="{BB962C8B-B14F-4D97-AF65-F5344CB8AC3E}">
        <p14:creationId xmlns:p14="http://schemas.microsoft.com/office/powerpoint/2010/main" val="22963039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EBAFF3-CF96-92F0-42A7-76F7E645BC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B71248-9AC5-1740-665F-E7680A353CCC}"/>
              </a:ext>
            </a:extLst>
          </p:cNvPr>
          <p:cNvSpPr>
            <a:spLocks noGrp="1"/>
          </p:cNvSpPr>
          <p:nvPr>
            <p:ph type="title"/>
          </p:nvPr>
        </p:nvSpPr>
        <p:spPr/>
        <p:txBody>
          <a:bodyPr/>
          <a:lstStyle/>
          <a:p>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Deploy com o Azure Developer CLI</a:t>
            </a:r>
            <a:endParaRPr lang="en-US" dirty="0">
              <a:latin typeface="Segoe UI Semibold" panose="020B0702040204020203" pitchFamily="34" charset="0"/>
              <a:cs typeface="Segoe UI Semibold" panose="020B0702040204020203" pitchFamily="34" charset="0"/>
            </a:endParaRPr>
          </a:p>
        </p:txBody>
      </p:sp>
      <p:sp>
        <p:nvSpPr>
          <p:cNvPr id="7" name="Rectangle 6">
            <a:extLst>
              <a:ext uri="{FF2B5EF4-FFF2-40B4-BE49-F238E27FC236}">
                <a16:creationId xmlns:a16="http://schemas.microsoft.com/office/drawing/2014/main" id="{56DB490E-F867-07F7-FF16-7061D1C265D6}"/>
              </a:ext>
            </a:extLst>
          </p:cNvPr>
          <p:cNvSpPr/>
          <p:nvPr/>
        </p:nvSpPr>
        <p:spPr>
          <a:xfrm>
            <a:off x="588265" y="2064583"/>
            <a:ext cx="10741891" cy="650968"/>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37A123D-910B-0375-E59E-D82CAB5CCE11}"/>
              </a:ext>
            </a:extLst>
          </p:cNvPr>
          <p:cNvSpPr txBox="1"/>
          <p:nvPr/>
        </p:nvSpPr>
        <p:spPr>
          <a:xfrm>
            <a:off x="701410" y="2156948"/>
            <a:ext cx="10515600" cy="369332"/>
          </a:xfrm>
          <a:prstGeom prst="rect">
            <a:avLst/>
          </a:prstGeom>
          <a:noFill/>
        </p:spPr>
        <p:txBody>
          <a:bodyPr wrap="square">
            <a:spAutoFit/>
          </a:bodyPr>
          <a:lstStyle/>
          <a:p>
            <a:r>
              <a:rPr lang="en-US">
                <a:solidFill>
                  <a:schemeClr val="bg1"/>
                </a:solidFill>
                <a:latin typeface="Monaco" pitchFamily="2" charset="77"/>
              </a:rPr>
              <a:t>azd auth login --use-device-code</a:t>
            </a:r>
          </a:p>
        </p:txBody>
      </p:sp>
      <p:sp>
        <p:nvSpPr>
          <p:cNvPr id="10" name="Rectangle 9">
            <a:extLst>
              <a:ext uri="{FF2B5EF4-FFF2-40B4-BE49-F238E27FC236}">
                <a16:creationId xmlns:a16="http://schemas.microsoft.com/office/drawing/2014/main" id="{56EB5950-97ED-A4C3-3FA0-E96E69A1A4CC}"/>
              </a:ext>
            </a:extLst>
          </p:cNvPr>
          <p:cNvSpPr/>
          <p:nvPr/>
        </p:nvSpPr>
        <p:spPr>
          <a:xfrm>
            <a:off x="588265" y="3587639"/>
            <a:ext cx="10741891" cy="650968"/>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3481569-07B5-9A19-4C98-6DABCB25B7C1}"/>
              </a:ext>
            </a:extLst>
          </p:cNvPr>
          <p:cNvSpPr txBox="1"/>
          <p:nvPr/>
        </p:nvSpPr>
        <p:spPr>
          <a:xfrm>
            <a:off x="701410" y="3680004"/>
            <a:ext cx="10515600" cy="369332"/>
          </a:xfrm>
          <a:prstGeom prst="rect">
            <a:avLst/>
          </a:prstGeom>
          <a:noFill/>
        </p:spPr>
        <p:txBody>
          <a:bodyPr wrap="square">
            <a:spAutoFit/>
          </a:bodyPr>
          <a:lstStyle/>
          <a:p>
            <a:r>
              <a:rPr lang="en-US">
                <a:solidFill>
                  <a:schemeClr val="bg1"/>
                </a:solidFill>
                <a:latin typeface="Monaco" pitchFamily="2" charset="77"/>
              </a:rPr>
              <a:t>azd env new</a:t>
            </a:r>
          </a:p>
        </p:txBody>
      </p:sp>
      <p:sp>
        <p:nvSpPr>
          <p:cNvPr id="12" name="Rectangle 11">
            <a:extLst>
              <a:ext uri="{FF2B5EF4-FFF2-40B4-BE49-F238E27FC236}">
                <a16:creationId xmlns:a16="http://schemas.microsoft.com/office/drawing/2014/main" id="{E30BF2C7-2860-4051-EE01-8ACA32CC2B34}"/>
              </a:ext>
            </a:extLst>
          </p:cNvPr>
          <p:cNvSpPr/>
          <p:nvPr/>
        </p:nvSpPr>
        <p:spPr>
          <a:xfrm>
            <a:off x="588265" y="4973954"/>
            <a:ext cx="10741891" cy="650968"/>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1CA86F-E5BE-21B8-E2E9-E8B1BF21BB11}"/>
              </a:ext>
            </a:extLst>
          </p:cNvPr>
          <p:cNvSpPr txBox="1"/>
          <p:nvPr/>
        </p:nvSpPr>
        <p:spPr>
          <a:xfrm>
            <a:off x="701410" y="5066319"/>
            <a:ext cx="10515600" cy="369332"/>
          </a:xfrm>
          <a:prstGeom prst="rect">
            <a:avLst/>
          </a:prstGeom>
          <a:noFill/>
        </p:spPr>
        <p:txBody>
          <a:bodyPr wrap="square">
            <a:spAutoFit/>
          </a:bodyPr>
          <a:lstStyle/>
          <a:p>
            <a:r>
              <a:rPr lang="en-US">
                <a:solidFill>
                  <a:schemeClr val="bg1"/>
                </a:solidFill>
                <a:latin typeface="Monaco" pitchFamily="2" charset="77"/>
              </a:rPr>
              <a:t>azd up</a:t>
            </a:r>
          </a:p>
        </p:txBody>
      </p:sp>
      <p:sp>
        <p:nvSpPr>
          <p:cNvPr id="14" name="Content Placeholder 2">
            <a:extLst>
              <a:ext uri="{FF2B5EF4-FFF2-40B4-BE49-F238E27FC236}">
                <a16:creationId xmlns:a16="http://schemas.microsoft.com/office/drawing/2014/main" id="{DD6A4917-7B2F-0CC2-623E-3A914E086CC5}"/>
              </a:ext>
            </a:extLst>
          </p:cNvPr>
          <p:cNvSpPr>
            <a:spLocks noGrp="1"/>
          </p:cNvSpPr>
          <p:nvPr>
            <p:ph idx="1"/>
          </p:nvPr>
        </p:nvSpPr>
        <p:spPr>
          <a:xfrm>
            <a:off x="588264" y="1517129"/>
            <a:ext cx="4613163" cy="430887"/>
          </a:xfrm>
        </p:spPr>
        <p:txBody>
          <a:bodyPr/>
          <a:lstStyle/>
          <a:p>
            <a:pPr marL="0" indent="0">
              <a:buNone/>
            </a:pPr>
            <a:r>
              <a:rPr lang="en-US" dirty="0"/>
              <a:t>Login com a </a:t>
            </a:r>
            <a:r>
              <a:rPr lang="en-US" dirty="0" err="1"/>
              <a:t>sua</a:t>
            </a:r>
            <a:r>
              <a:rPr lang="en-US" dirty="0"/>
              <a:t> </a:t>
            </a:r>
            <a:r>
              <a:rPr lang="en-US" dirty="0" err="1"/>
              <a:t>conta</a:t>
            </a:r>
            <a:r>
              <a:rPr lang="en-US" dirty="0"/>
              <a:t> Azure:</a:t>
            </a:r>
          </a:p>
        </p:txBody>
      </p:sp>
      <p:sp>
        <p:nvSpPr>
          <p:cNvPr id="15" name="Content Placeholder 2">
            <a:extLst>
              <a:ext uri="{FF2B5EF4-FFF2-40B4-BE49-F238E27FC236}">
                <a16:creationId xmlns:a16="http://schemas.microsoft.com/office/drawing/2014/main" id="{DF26475E-F362-A39C-1A77-91F8189F715A}"/>
              </a:ext>
            </a:extLst>
          </p:cNvPr>
          <p:cNvSpPr txBox="1">
            <a:spLocks/>
          </p:cNvSpPr>
          <p:nvPr/>
        </p:nvSpPr>
        <p:spPr>
          <a:xfrm>
            <a:off x="588264" y="3016321"/>
            <a:ext cx="9513154" cy="54745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t>Crie um novo ambiente azd: (para acompanhar os parâmetros de implantação)</a:t>
            </a:r>
            <a:endParaRPr lang="en-US" dirty="0"/>
          </a:p>
        </p:txBody>
      </p:sp>
      <p:sp>
        <p:nvSpPr>
          <p:cNvPr id="16" name="Content Placeholder 2">
            <a:extLst>
              <a:ext uri="{FF2B5EF4-FFF2-40B4-BE49-F238E27FC236}">
                <a16:creationId xmlns:a16="http://schemas.microsoft.com/office/drawing/2014/main" id="{54D0D350-7C87-F0B2-55B6-93948BA5EA02}"/>
              </a:ext>
            </a:extLst>
          </p:cNvPr>
          <p:cNvSpPr txBox="1">
            <a:spLocks/>
          </p:cNvSpPr>
          <p:nvPr/>
        </p:nvSpPr>
        <p:spPr>
          <a:xfrm>
            <a:off x="588263" y="4472683"/>
            <a:ext cx="6740138" cy="54745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dirty="0"/>
              <a:t>Provisione recursos e de deploy no aplicativo:</a:t>
            </a:r>
            <a:endParaRPr lang="en-US" dirty="0"/>
          </a:p>
        </p:txBody>
      </p:sp>
      <p:sp>
        <p:nvSpPr>
          <p:cNvPr id="17" name="Content Placeholder 2">
            <a:extLst>
              <a:ext uri="{FF2B5EF4-FFF2-40B4-BE49-F238E27FC236}">
                <a16:creationId xmlns:a16="http://schemas.microsoft.com/office/drawing/2014/main" id="{B8BE9130-F77A-52DA-4C1B-8ECB31C2B4E3}"/>
              </a:ext>
            </a:extLst>
          </p:cNvPr>
          <p:cNvSpPr txBox="1">
            <a:spLocks/>
          </p:cNvSpPr>
          <p:nvPr/>
        </p:nvSpPr>
        <p:spPr>
          <a:xfrm>
            <a:off x="588263" y="5995739"/>
            <a:ext cx="10515600" cy="4216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 </a:t>
            </a:r>
            <a:r>
              <a:rPr lang="pt-BR" sz="2400" dirty="0"/>
              <a:t>Implantar o tier gratuito seguindo o guia </a:t>
            </a:r>
            <a:r>
              <a:rPr lang="en-US" sz="2400" dirty="0"/>
              <a:t>@ </a:t>
            </a:r>
            <a:r>
              <a:rPr lang="en-US" sz="2400" dirty="0">
                <a:hlinkClick r:id="rId3">
                  <a:extLst>
                    <a:ext uri="{A12FA001-AC4F-418D-AE19-62706E023703}">
                      <ahyp:hlinkClr xmlns:ahyp="http://schemas.microsoft.com/office/drawing/2018/hyperlinkcolor" val="tx"/>
                    </a:ext>
                  </a:extLst>
                </a:hlinkClick>
              </a:rPr>
              <a:t>aka.ms/</a:t>
            </a:r>
            <a:r>
              <a:rPr lang="en-US" sz="2400" dirty="0" err="1">
                <a:hlinkClick r:id="rId3">
                  <a:extLst>
                    <a:ext uri="{A12FA001-AC4F-418D-AE19-62706E023703}">
                      <ahyp:hlinkClr xmlns:ahyp="http://schemas.microsoft.com/office/drawing/2018/hyperlinkcolor" val="tx"/>
                    </a:ext>
                  </a:extLst>
                </a:hlinkClick>
              </a:rPr>
              <a:t>ragchat</a:t>
            </a:r>
            <a:r>
              <a:rPr lang="en-US" sz="2400" dirty="0">
                <a:hlinkClick r:id="rId3">
                  <a:extLst>
                    <a:ext uri="{A12FA001-AC4F-418D-AE19-62706E023703}">
                      <ahyp:hlinkClr xmlns:ahyp="http://schemas.microsoft.com/office/drawing/2018/hyperlinkcolor" val="tx"/>
                    </a:ext>
                  </a:extLst>
                </a:hlinkClick>
              </a:rPr>
              <a:t>/free </a:t>
            </a:r>
            <a:endParaRPr lang="en-US" sz="2400" dirty="0"/>
          </a:p>
        </p:txBody>
      </p:sp>
    </p:spTree>
    <p:extLst>
      <p:ext uri="{BB962C8B-B14F-4D97-AF65-F5344CB8AC3E}">
        <p14:creationId xmlns:p14="http://schemas.microsoft.com/office/powerpoint/2010/main" val="28816620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876A1-4CA1-B59A-CE9F-190C6505E9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AB9744-4816-484E-D674-985CE733AEA1}"/>
              </a:ext>
            </a:extLst>
          </p:cNvPr>
          <p:cNvSpPr>
            <a:spLocks noGrp="1"/>
          </p:cNvSpPr>
          <p:nvPr>
            <p:ph type="title"/>
          </p:nvPr>
        </p:nvSpPr>
        <p:spPr/>
        <p:txBody>
          <a:bodyPr/>
          <a:lstStyle/>
          <a:p>
            <a:r>
              <a:rPr lang="en-US" dirty="0" err="1">
                <a:effectLst>
                  <a:glow rad="63500">
                    <a:schemeClr val="bg1">
                      <a:alpha val="40000"/>
                    </a:schemeClr>
                  </a:glow>
                </a:effectLst>
                <a:latin typeface="Segoe UI Semibold" panose="020B0702040204020203" pitchFamily="34" charset="0"/>
                <a:cs typeface="Segoe UI Semibold" panose="020B0702040204020203" pitchFamily="34" charset="0"/>
              </a:rPr>
              <a:t>Adicione</a:t>
            </a:r>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 </a:t>
            </a:r>
            <a:r>
              <a:rPr lang="en-US" dirty="0" err="1">
                <a:effectLst>
                  <a:glow rad="63500">
                    <a:schemeClr val="bg1">
                      <a:alpha val="40000"/>
                    </a:schemeClr>
                  </a:glow>
                </a:effectLst>
                <a:latin typeface="Segoe UI Semibold" panose="020B0702040204020203" pitchFamily="34" charset="0"/>
                <a:cs typeface="Segoe UI Semibold" panose="020B0702040204020203" pitchFamily="34" charset="0"/>
              </a:rPr>
              <a:t>seus</a:t>
            </a:r>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 dados</a:t>
            </a:r>
          </a:p>
        </p:txBody>
      </p:sp>
      <p:sp>
        <p:nvSpPr>
          <p:cNvPr id="6" name="Content Placeholder 4">
            <a:extLst>
              <a:ext uri="{FF2B5EF4-FFF2-40B4-BE49-F238E27FC236}">
                <a16:creationId xmlns:a16="http://schemas.microsoft.com/office/drawing/2014/main" id="{754A14F5-4530-46A6-2C5D-44843DEF2B0A}"/>
              </a:ext>
            </a:extLst>
          </p:cNvPr>
          <p:cNvSpPr>
            <a:spLocks noGrp="1"/>
          </p:cNvSpPr>
          <p:nvPr>
            <p:ph idx="1"/>
          </p:nvPr>
        </p:nvSpPr>
        <p:spPr>
          <a:xfrm>
            <a:off x="1417822" y="1923414"/>
            <a:ext cx="7301972" cy="561266"/>
          </a:xfrm>
          <a:solidFill>
            <a:schemeClr val="tx1"/>
          </a:solidFill>
        </p:spPr>
        <p:txBody>
          <a:bodyPr>
            <a:normAutofit/>
          </a:bodyPr>
          <a:lstStyle/>
          <a:p>
            <a:pPr marL="0" indent="0">
              <a:buNone/>
            </a:pPr>
            <a:r>
              <a:rPr lang="en-US">
                <a:solidFill>
                  <a:schemeClr val="bg1"/>
                </a:solidFill>
                <a:latin typeface="Monaco" pitchFamily="2" charset="77"/>
              </a:rPr>
              <a:t>./scripts/</a:t>
            </a:r>
            <a:r>
              <a:rPr lang="en-US" err="1">
                <a:solidFill>
                  <a:schemeClr val="bg1"/>
                </a:solidFill>
                <a:latin typeface="Monaco" pitchFamily="2" charset="77"/>
              </a:rPr>
              <a:t>prepdocs.sh</a:t>
            </a:r>
            <a:r>
              <a:rPr lang="en-US">
                <a:solidFill>
                  <a:schemeClr val="bg1"/>
                </a:solidFill>
                <a:latin typeface="Monaco" pitchFamily="2" charset="77"/>
              </a:rPr>
              <a:t> --</a:t>
            </a:r>
            <a:r>
              <a:rPr lang="en-US" err="1">
                <a:solidFill>
                  <a:schemeClr val="bg1"/>
                </a:solidFill>
                <a:latin typeface="Monaco" pitchFamily="2" charset="77"/>
              </a:rPr>
              <a:t>removeall</a:t>
            </a:r>
            <a:r>
              <a:rPr lang="en-US">
                <a:solidFill>
                  <a:schemeClr val="bg1"/>
                </a:solidFill>
                <a:latin typeface="Monaco" pitchFamily="2" charset="77"/>
              </a:rPr>
              <a:t> </a:t>
            </a:r>
          </a:p>
        </p:txBody>
      </p:sp>
      <p:sp>
        <p:nvSpPr>
          <p:cNvPr id="10" name="TextBox 9">
            <a:extLst>
              <a:ext uri="{FF2B5EF4-FFF2-40B4-BE49-F238E27FC236}">
                <a16:creationId xmlns:a16="http://schemas.microsoft.com/office/drawing/2014/main" id="{0B81459F-FAB3-BD79-3440-952B6585BC00}"/>
              </a:ext>
            </a:extLst>
          </p:cNvPr>
          <p:cNvSpPr txBox="1"/>
          <p:nvPr/>
        </p:nvSpPr>
        <p:spPr>
          <a:xfrm>
            <a:off x="588263" y="6052426"/>
            <a:ext cx="10937430" cy="461665"/>
          </a:xfrm>
          <a:prstGeom prst="rect">
            <a:avLst/>
          </a:prstGeom>
          <a:noFill/>
        </p:spPr>
        <p:txBody>
          <a:bodyPr wrap="square">
            <a:spAutoFit/>
          </a:bodyPr>
          <a:lstStyle/>
          <a:p>
            <a:r>
              <a:rPr lang="en-US" sz="2400">
                <a:hlinkClick r:id="rId3">
                  <a:extLst>
                    <a:ext uri="{A12FA001-AC4F-418D-AE19-62706E023703}">
                      <ahyp:hlinkClr xmlns:ahyp="http://schemas.microsoft.com/office/drawing/2018/hyperlinkcolor" val="tx"/>
                    </a:ext>
                  </a:extLst>
                </a:hlinkClick>
              </a:rPr>
              <a:t>🔗 Data ingestion guide: Removing documents</a:t>
            </a:r>
            <a:r>
              <a:rPr lang="en-US" sz="2400"/>
              <a:t>    </a:t>
            </a:r>
            <a:r>
              <a:rPr lang="en-US" sz="2400">
                <a:hlinkClick r:id="rId4">
                  <a:extLst>
                    <a:ext uri="{A12FA001-AC4F-418D-AE19-62706E023703}">
                      <ahyp:hlinkClr xmlns:ahyp="http://schemas.microsoft.com/office/drawing/2018/hyperlinkcolor" val="tx"/>
                    </a:ext>
                  </a:extLst>
                </a:hlinkClick>
              </a:rPr>
              <a:t>aka.ms/ragchat/remove-data</a:t>
            </a:r>
            <a:endParaRPr lang="en-US" sz="2400"/>
          </a:p>
        </p:txBody>
      </p:sp>
      <p:sp>
        <p:nvSpPr>
          <p:cNvPr id="3" name="Subtitle 2">
            <a:extLst>
              <a:ext uri="{FF2B5EF4-FFF2-40B4-BE49-F238E27FC236}">
                <a16:creationId xmlns:a16="http://schemas.microsoft.com/office/drawing/2014/main" id="{DBA3C9CA-4738-1577-97C3-555BB4C1CDA4}"/>
              </a:ext>
            </a:extLst>
          </p:cNvPr>
          <p:cNvSpPr txBox="1">
            <a:spLocks/>
          </p:cNvSpPr>
          <p:nvPr/>
        </p:nvSpPr>
        <p:spPr>
          <a:xfrm>
            <a:off x="657657" y="1369416"/>
            <a:ext cx="8467490" cy="4487230"/>
          </a:xfrm>
          <a:prstGeom prst="rect">
            <a:avLst/>
          </a:prstGeom>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742950" indent="-742950">
              <a:spcBef>
                <a:spcPts val="0"/>
              </a:spcBef>
              <a:buFont typeface="+mj-lt"/>
              <a:buAutoNum type="arabicPeriod"/>
            </a:pPr>
            <a:r>
              <a:rPr lang="pt-BR" sz="3000" dirty="0">
                <a:latin typeface="Aptos" panose="020B0004020202020204" pitchFamily="34" charset="0"/>
              </a:rPr>
              <a:t>Remova os dados existentes:</a:t>
            </a:r>
            <a:endParaRPr lang="en-US" sz="3000" dirty="0">
              <a:latin typeface="Aptos" panose="020B0004020202020204" pitchFamily="34" charset="0"/>
            </a:endParaRPr>
          </a:p>
          <a:p>
            <a:pPr marL="742950" indent="-742950">
              <a:lnSpc>
                <a:spcPct val="400000"/>
              </a:lnSpc>
              <a:spcBef>
                <a:spcPts val="0"/>
              </a:spcBef>
              <a:buFont typeface="+mj-lt"/>
              <a:buAutoNum type="arabicPeriod"/>
            </a:pPr>
            <a:r>
              <a:rPr lang="en-US" sz="3000" dirty="0" err="1"/>
              <a:t>Adicione</a:t>
            </a:r>
            <a:r>
              <a:rPr lang="en-US" sz="3000" dirty="0"/>
              <a:t> </a:t>
            </a:r>
            <a:r>
              <a:rPr lang="en-US" sz="3000" dirty="0" err="1"/>
              <a:t>novos</a:t>
            </a:r>
            <a:r>
              <a:rPr lang="en-US" sz="3000" dirty="0"/>
              <a:t> docs </a:t>
            </a:r>
            <a:r>
              <a:rPr lang="en-US" sz="3000" dirty="0" err="1"/>
              <a:t>na</a:t>
            </a:r>
            <a:r>
              <a:rPr lang="en-US" sz="3000" dirty="0"/>
              <a:t> pasta /data</a:t>
            </a:r>
          </a:p>
          <a:p>
            <a:pPr marL="742950" indent="-742950">
              <a:spcBef>
                <a:spcPts val="0"/>
              </a:spcBef>
              <a:buFont typeface="+mj-lt"/>
              <a:buAutoNum type="arabicPeriod"/>
            </a:pPr>
            <a:r>
              <a:rPr lang="en-US" sz="3000" dirty="0" err="1"/>
              <a:t>Atualize</a:t>
            </a:r>
            <a:r>
              <a:rPr lang="en-US" sz="3000" dirty="0"/>
              <a:t> </a:t>
            </a:r>
            <a:r>
              <a:rPr lang="en-US" sz="3000" dirty="0" err="1"/>
              <a:t>os</a:t>
            </a:r>
            <a:r>
              <a:rPr lang="en-US" sz="3000" dirty="0"/>
              <a:t> dados</a:t>
            </a:r>
          </a:p>
        </p:txBody>
      </p:sp>
      <p:sp>
        <p:nvSpPr>
          <p:cNvPr id="4" name="Content Placeholder 4">
            <a:extLst>
              <a:ext uri="{FF2B5EF4-FFF2-40B4-BE49-F238E27FC236}">
                <a16:creationId xmlns:a16="http://schemas.microsoft.com/office/drawing/2014/main" id="{7C08AF9B-1B46-AA3E-1B7B-8E6119841C38}"/>
              </a:ext>
            </a:extLst>
          </p:cNvPr>
          <p:cNvSpPr txBox="1">
            <a:spLocks/>
          </p:cNvSpPr>
          <p:nvPr/>
        </p:nvSpPr>
        <p:spPr>
          <a:xfrm>
            <a:off x="1417822" y="4361370"/>
            <a:ext cx="7301972" cy="561266"/>
          </a:xfrm>
          <a:prstGeom prst="rect">
            <a:avLst/>
          </a:prstGeom>
          <a:solidFill>
            <a:schemeClr val="tx1"/>
          </a:solidFill>
        </p:spPr>
        <p:txBody>
          <a:bodyPr vert="horz" wrap="square" lIns="0" tIns="0" rIns="0" bIns="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bg1"/>
                </a:solidFill>
                <a:latin typeface="Monaco" pitchFamily="2" charset="77"/>
              </a:rPr>
              <a:t>./scripts/prepdocs.sh</a:t>
            </a:r>
          </a:p>
        </p:txBody>
      </p:sp>
    </p:spTree>
    <p:extLst>
      <p:ext uri="{BB962C8B-B14F-4D97-AF65-F5344CB8AC3E}">
        <p14:creationId xmlns:p14="http://schemas.microsoft.com/office/powerpoint/2010/main" val="4044995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4A164-C9B5-6382-78C7-D5C18BE811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5AD028-34BC-C7D0-1057-29424D337E04}"/>
              </a:ext>
            </a:extLst>
          </p:cNvPr>
          <p:cNvSpPr>
            <a:spLocks noGrp="1"/>
          </p:cNvSpPr>
          <p:nvPr>
            <p:ph type="title"/>
          </p:nvPr>
        </p:nvSpPr>
        <p:spPr/>
        <p:txBody>
          <a:bodyPr/>
          <a:lstStyle/>
          <a:p>
            <a:r>
              <a:rPr lang="en-US" dirty="0" err="1">
                <a:effectLst>
                  <a:glow rad="63500">
                    <a:schemeClr val="bg1">
                      <a:alpha val="40000"/>
                    </a:schemeClr>
                  </a:glow>
                </a:effectLst>
                <a:latin typeface="Segoe UI Semibold" panose="020B0702040204020203" pitchFamily="34" charset="0"/>
                <a:cs typeface="Segoe UI Semibold" panose="020B0702040204020203" pitchFamily="34" charset="0"/>
              </a:rPr>
              <a:t>Começando</a:t>
            </a:r>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 o </a:t>
            </a:r>
            <a:r>
              <a:rPr lang="en-US" dirty="0" err="1">
                <a:effectLst>
                  <a:glow rad="63500">
                    <a:schemeClr val="bg1">
                      <a:alpha val="40000"/>
                    </a:schemeClr>
                  </a:glow>
                </a:effectLst>
                <a:latin typeface="Segoe UI Semibold" panose="020B0702040204020203" pitchFamily="34" charset="0"/>
                <a:cs typeface="Segoe UI Semibold" panose="020B0702040204020203" pitchFamily="34" charset="0"/>
              </a:rPr>
              <a:t>servidor</a:t>
            </a:r>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 local</a:t>
            </a:r>
          </a:p>
        </p:txBody>
      </p:sp>
      <p:sp>
        <p:nvSpPr>
          <p:cNvPr id="5" name="Content Placeholder 4">
            <a:extLst>
              <a:ext uri="{FF2B5EF4-FFF2-40B4-BE49-F238E27FC236}">
                <a16:creationId xmlns:a16="http://schemas.microsoft.com/office/drawing/2014/main" id="{82BA0CD3-9AEF-B716-F7B5-759D7D2EC080}"/>
              </a:ext>
            </a:extLst>
          </p:cNvPr>
          <p:cNvSpPr>
            <a:spLocks noGrp="1"/>
          </p:cNvSpPr>
          <p:nvPr>
            <p:ph idx="1"/>
          </p:nvPr>
        </p:nvSpPr>
        <p:spPr>
          <a:xfrm>
            <a:off x="740118" y="1618236"/>
            <a:ext cx="3605637" cy="947952"/>
          </a:xfrm>
          <a:solidFill>
            <a:schemeClr val="tx1"/>
          </a:solidFill>
        </p:spPr>
        <p:txBody>
          <a:bodyPr/>
          <a:lstStyle/>
          <a:p>
            <a:pPr marL="0" indent="0">
              <a:buNone/>
            </a:pPr>
            <a:r>
              <a:rPr lang="en-US">
                <a:solidFill>
                  <a:schemeClr val="bg1"/>
                </a:solidFill>
                <a:latin typeface="Monaco" pitchFamily="2" charset="77"/>
              </a:rPr>
              <a:t> cd app</a:t>
            </a:r>
          </a:p>
          <a:p>
            <a:pPr marL="0" indent="0">
              <a:buNone/>
            </a:pPr>
            <a:r>
              <a:rPr lang="en-US">
                <a:solidFill>
                  <a:schemeClr val="bg1"/>
                </a:solidFill>
                <a:latin typeface="Monaco" pitchFamily="2" charset="77"/>
              </a:rPr>
              <a:t> ./</a:t>
            </a:r>
            <a:r>
              <a:rPr lang="en-US" err="1">
                <a:solidFill>
                  <a:schemeClr val="bg1"/>
                </a:solidFill>
                <a:latin typeface="Monaco" pitchFamily="2" charset="77"/>
              </a:rPr>
              <a:t>start.sh</a:t>
            </a:r>
            <a:endParaRPr lang="en-US">
              <a:solidFill>
                <a:schemeClr val="bg1"/>
              </a:solidFill>
              <a:latin typeface="Monaco" pitchFamily="2" charset="77"/>
            </a:endParaRPr>
          </a:p>
        </p:txBody>
      </p:sp>
      <p:sp>
        <p:nvSpPr>
          <p:cNvPr id="3" name="Subtitle 2">
            <a:extLst>
              <a:ext uri="{FF2B5EF4-FFF2-40B4-BE49-F238E27FC236}">
                <a16:creationId xmlns:a16="http://schemas.microsoft.com/office/drawing/2014/main" id="{DE164F54-4E7F-A8E1-BCC2-7533F58B92F3}"/>
              </a:ext>
            </a:extLst>
          </p:cNvPr>
          <p:cNvSpPr txBox="1">
            <a:spLocks/>
          </p:cNvSpPr>
          <p:nvPr/>
        </p:nvSpPr>
        <p:spPr>
          <a:xfrm>
            <a:off x="4703975" y="1548793"/>
            <a:ext cx="6902808" cy="259900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indent="-742950">
              <a:buFont typeface="+mj-lt"/>
              <a:buAutoNum type="arabicPeriod"/>
            </a:pPr>
            <a:r>
              <a:rPr lang="en-US" sz="3000" dirty="0" err="1"/>
              <a:t>Empacota</a:t>
            </a:r>
            <a:r>
              <a:rPr lang="en-US" sz="3000" dirty="0"/>
              <a:t> </a:t>
            </a:r>
            <a:r>
              <a:rPr lang="pt-BR" sz="3000" dirty="0"/>
              <a:t>os arquivos typescript de frontend do React usando vite</a:t>
            </a:r>
            <a:endParaRPr lang="en-US" sz="3000" dirty="0"/>
          </a:p>
          <a:p>
            <a:pPr marL="742950" indent="-742950">
              <a:buFont typeface="+mj-lt"/>
              <a:buAutoNum type="arabicPeriod"/>
            </a:pPr>
            <a:r>
              <a:rPr lang="en-US" sz="3000" dirty="0" err="1"/>
              <a:t>Copia</a:t>
            </a:r>
            <a:r>
              <a:rPr lang="en-US" sz="3000" dirty="0"/>
              <a:t> o JS no Front/Back</a:t>
            </a:r>
          </a:p>
          <a:p>
            <a:pPr marL="742950" indent="-742950">
              <a:buFont typeface="+mj-lt"/>
              <a:buAutoNum type="arabicPeriod"/>
            </a:pPr>
            <a:r>
              <a:rPr lang="pt-BR" sz="3000" dirty="0"/>
              <a:t>Inicia o aplicativo Python no modo de reload (que só observa arquivos Python!)</a:t>
            </a:r>
            <a:endParaRPr lang="en-US" sz="3000" dirty="0"/>
          </a:p>
        </p:txBody>
      </p:sp>
      <p:sp>
        <p:nvSpPr>
          <p:cNvPr id="6" name="Content Placeholder 4">
            <a:extLst>
              <a:ext uri="{FF2B5EF4-FFF2-40B4-BE49-F238E27FC236}">
                <a16:creationId xmlns:a16="http://schemas.microsoft.com/office/drawing/2014/main" id="{2332922F-A114-6511-DD77-9FF088389287}"/>
              </a:ext>
            </a:extLst>
          </p:cNvPr>
          <p:cNvSpPr txBox="1">
            <a:spLocks/>
          </p:cNvSpPr>
          <p:nvPr/>
        </p:nvSpPr>
        <p:spPr>
          <a:xfrm>
            <a:off x="740119" y="4648643"/>
            <a:ext cx="3605638" cy="947952"/>
          </a:xfrm>
          <a:prstGeom prst="rect">
            <a:avLst/>
          </a:prstGeom>
          <a:solidFill>
            <a:schemeClr val="tx1"/>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a:solidFill>
                  <a:schemeClr val="bg1"/>
                </a:solidFill>
                <a:latin typeface="Monaco" pitchFamily="2" charset="77"/>
              </a:rPr>
              <a:t> cd app/frontend   </a:t>
            </a:r>
          </a:p>
          <a:p>
            <a:pPr marL="0" indent="0">
              <a:buFont typeface="Wingdings" panose="05000000000000000000" pitchFamily="2" charset="2"/>
              <a:buNone/>
            </a:pPr>
            <a:r>
              <a:rPr lang="en-US">
                <a:solidFill>
                  <a:schemeClr val="bg1"/>
                </a:solidFill>
                <a:latin typeface="Monaco" pitchFamily="2" charset="77"/>
              </a:rPr>
              <a:t> npm run dev</a:t>
            </a:r>
          </a:p>
        </p:txBody>
      </p:sp>
      <p:sp>
        <p:nvSpPr>
          <p:cNvPr id="7" name="Subtitle 2">
            <a:extLst>
              <a:ext uri="{FF2B5EF4-FFF2-40B4-BE49-F238E27FC236}">
                <a16:creationId xmlns:a16="http://schemas.microsoft.com/office/drawing/2014/main" id="{1365FD35-1CBA-8432-0103-C848B180D887}"/>
              </a:ext>
            </a:extLst>
          </p:cNvPr>
          <p:cNvSpPr txBox="1">
            <a:spLocks/>
          </p:cNvSpPr>
          <p:nvPr/>
        </p:nvSpPr>
        <p:spPr>
          <a:xfrm>
            <a:off x="4703975" y="4648643"/>
            <a:ext cx="6902808" cy="818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dirty="0"/>
              <a:t>Roda o front com hot reloading.</a:t>
            </a:r>
          </a:p>
        </p:txBody>
      </p:sp>
      <p:sp>
        <p:nvSpPr>
          <p:cNvPr id="9" name="TextBox 8">
            <a:extLst>
              <a:ext uri="{FF2B5EF4-FFF2-40B4-BE49-F238E27FC236}">
                <a16:creationId xmlns:a16="http://schemas.microsoft.com/office/drawing/2014/main" id="{A53EFB42-A030-C7CC-E255-3F3A3AAF6A9D}"/>
              </a:ext>
            </a:extLst>
          </p:cNvPr>
          <p:cNvSpPr txBox="1"/>
          <p:nvPr/>
        </p:nvSpPr>
        <p:spPr>
          <a:xfrm>
            <a:off x="1389331" y="3002934"/>
            <a:ext cx="2307210" cy="461665"/>
          </a:xfrm>
          <a:prstGeom prst="rect">
            <a:avLst/>
          </a:prstGeom>
          <a:solidFill>
            <a:schemeClr val="accent1">
              <a:lumMod val="75000"/>
            </a:schemeClr>
          </a:solidFill>
          <a:ln>
            <a:solidFill>
              <a:srgbClr val="8661C5"/>
            </a:solidFill>
          </a:ln>
        </p:spPr>
        <p:txBody>
          <a:bodyPr wrap="square">
            <a:spAutoFit/>
          </a:bodyPr>
          <a:lstStyle/>
          <a:p>
            <a:pPr marL="0" indent="0">
              <a:buNone/>
            </a:pPr>
            <a:r>
              <a:rPr lang="en-US" sz="2400"/>
              <a:t>localhost:50505</a:t>
            </a:r>
          </a:p>
        </p:txBody>
      </p:sp>
      <p:sp>
        <p:nvSpPr>
          <p:cNvPr id="10" name="TextBox 9">
            <a:extLst>
              <a:ext uri="{FF2B5EF4-FFF2-40B4-BE49-F238E27FC236}">
                <a16:creationId xmlns:a16="http://schemas.microsoft.com/office/drawing/2014/main" id="{5E1F970A-EF8C-8430-247B-5DFC1700AE3A}"/>
              </a:ext>
            </a:extLst>
          </p:cNvPr>
          <p:cNvSpPr txBox="1"/>
          <p:nvPr/>
        </p:nvSpPr>
        <p:spPr>
          <a:xfrm>
            <a:off x="1389330" y="5972800"/>
            <a:ext cx="2307210" cy="461665"/>
          </a:xfrm>
          <a:prstGeom prst="rect">
            <a:avLst/>
          </a:prstGeom>
          <a:solidFill>
            <a:schemeClr val="accent1">
              <a:lumMod val="75000"/>
            </a:schemeClr>
          </a:solidFill>
          <a:ln>
            <a:solidFill>
              <a:srgbClr val="8661C5"/>
            </a:solidFill>
          </a:ln>
        </p:spPr>
        <p:txBody>
          <a:bodyPr wrap="square">
            <a:spAutoFit/>
          </a:bodyPr>
          <a:lstStyle/>
          <a:p>
            <a:pPr marL="0" indent="0">
              <a:buNone/>
            </a:pPr>
            <a:r>
              <a:rPr lang="en-US" sz="2400"/>
              <a:t>localhost:5173</a:t>
            </a:r>
          </a:p>
        </p:txBody>
      </p:sp>
      <p:cxnSp>
        <p:nvCxnSpPr>
          <p:cNvPr id="12" name="Straight Arrow Connector 11">
            <a:extLst>
              <a:ext uri="{FF2B5EF4-FFF2-40B4-BE49-F238E27FC236}">
                <a16:creationId xmlns:a16="http://schemas.microsoft.com/office/drawing/2014/main" id="{46D67614-BA99-C423-4584-3731F8F9BFE3}"/>
              </a:ext>
            </a:extLst>
          </p:cNvPr>
          <p:cNvCxnSpPr>
            <a:stCxn id="5" idx="2"/>
            <a:endCxn id="9" idx="0"/>
          </p:cNvCxnSpPr>
          <p:nvPr/>
        </p:nvCxnSpPr>
        <p:spPr>
          <a:xfrm flipH="1">
            <a:off x="2542936" y="2566188"/>
            <a:ext cx="1" cy="43674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DE0B3C5-1B50-4FBD-8793-188F4BBA38DE}"/>
              </a:ext>
            </a:extLst>
          </p:cNvPr>
          <p:cNvCxnSpPr/>
          <p:nvPr/>
        </p:nvCxnSpPr>
        <p:spPr>
          <a:xfrm flipH="1">
            <a:off x="2542935" y="5578085"/>
            <a:ext cx="1" cy="436746"/>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0491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D1105-7029-D377-4E6B-6F9AF84987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56B6AA-9757-A00F-0DD4-030B190EC80E}"/>
              </a:ext>
            </a:extLst>
          </p:cNvPr>
          <p:cNvSpPr>
            <a:spLocks noGrp="1"/>
          </p:cNvSpPr>
          <p:nvPr>
            <p:ph type="title"/>
          </p:nvPr>
        </p:nvSpPr>
        <p:spPr/>
        <p:txBody>
          <a:bodyPr/>
          <a:lstStyle/>
          <a:p>
            <a:r>
              <a:rPr lang="en-US" dirty="0"/>
              <a:t>RAG: Retrieval Augmented Generation</a:t>
            </a:r>
          </a:p>
        </p:txBody>
      </p:sp>
    </p:spTree>
    <p:extLst>
      <p:ext uri="{BB962C8B-B14F-4D97-AF65-F5344CB8AC3E}">
        <p14:creationId xmlns:p14="http://schemas.microsoft.com/office/powerpoint/2010/main" val="1160458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C2873-DBFC-B026-A6C3-96077C7A2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537A3-495D-52E8-19B7-153F583AA22B}"/>
              </a:ext>
            </a:extLst>
          </p:cNvPr>
          <p:cNvSpPr>
            <a:spLocks noGrp="1"/>
          </p:cNvSpPr>
          <p:nvPr>
            <p:ph type="title"/>
          </p:nvPr>
        </p:nvSpPr>
        <p:spPr/>
        <p:txBody>
          <a:bodyPr/>
          <a:lstStyle/>
          <a:p>
            <a:r>
              <a:rPr lang="en-US" dirty="0" err="1">
                <a:effectLst>
                  <a:glow rad="63500">
                    <a:schemeClr val="bg1">
                      <a:alpha val="40000"/>
                    </a:schemeClr>
                  </a:glow>
                </a:effectLst>
                <a:latin typeface="Segoe UI Semibold" panose="020B0702040204020203" pitchFamily="34" charset="0"/>
                <a:cs typeface="Segoe UI Semibold" panose="020B0702040204020203" pitchFamily="34" charset="0"/>
              </a:rPr>
              <a:t>Personalizando</a:t>
            </a:r>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 o front-end</a:t>
            </a:r>
          </a:p>
        </p:txBody>
      </p:sp>
      <p:graphicFrame>
        <p:nvGraphicFramePr>
          <p:cNvPr id="6" name="Content Placeholder 5">
            <a:extLst>
              <a:ext uri="{FF2B5EF4-FFF2-40B4-BE49-F238E27FC236}">
                <a16:creationId xmlns:a16="http://schemas.microsoft.com/office/drawing/2014/main" id="{1C006270-350B-2EF9-07DB-A952F603A236}"/>
              </a:ext>
            </a:extLst>
          </p:cNvPr>
          <p:cNvGraphicFramePr>
            <a:graphicFrameLocks noGrp="1"/>
          </p:cNvGraphicFramePr>
          <p:nvPr>
            <p:ph idx="1"/>
            <p:extLst>
              <p:ext uri="{D42A27DB-BD31-4B8C-83A1-F6EECF244321}">
                <p14:modId xmlns:p14="http://schemas.microsoft.com/office/powerpoint/2010/main" val="4049022337"/>
              </p:ext>
            </p:extLst>
          </p:nvPr>
        </p:nvGraphicFramePr>
        <p:xfrm>
          <a:off x="588263" y="1533394"/>
          <a:ext cx="10787744" cy="4319994"/>
        </p:xfrm>
        <a:graphic>
          <a:graphicData uri="http://schemas.openxmlformats.org/drawingml/2006/table">
            <a:tbl>
              <a:tblPr firstRow="1" bandRow="1">
                <a:tableStyleId>{5C22544A-7EE6-4342-B048-85BDC9FD1C3A}</a:tableStyleId>
              </a:tblPr>
              <a:tblGrid>
                <a:gridCol w="5393872">
                  <a:extLst>
                    <a:ext uri="{9D8B030D-6E8A-4147-A177-3AD203B41FA5}">
                      <a16:colId xmlns:a16="http://schemas.microsoft.com/office/drawing/2014/main" val="1398292548"/>
                    </a:ext>
                  </a:extLst>
                </a:gridCol>
                <a:gridCol w="5393872">
                  <a:extLst>
                    <a:ext uri="{9D8B030D-6E8A-4147-A177-3AD203B41FA5}">
                      <a16:colId xmlns:a16="http://schemas.microsoft.com/office/drawing/2014/main" val="4164692562"/>
                    </a:ext>
                  </a:extLst>
                </a:gridCol>
              </a:tblGrid>
              <a:tr h="719999">
                <a:tc>
                  <a:txBody>
                    <a:bodyPr/>
                    <a:lstStyle/>
                    <a:p>
                      <a:r>
                        <a:rPr lang="en-US" dirty="0" err="1"/>
                        <a:t>Mude</a:t>
                      </a:r>
                      <a:r>
                        <a:rPr lang="en-US" dirty="0"/>
                        <a:t> </a:t>
                      </a:r>
                      <a:r>
                        <a:rPr lang="en-US" dirty="0" err="1"/>
                        <a:t>esse</a:t>
                      </a:r>
                      <a:r>
                        <a:rPr lang="en-US" dirty="0"/>
                        <a:t> </a:t>
                      </a:r>
                      <a:r>
                        <a:rPr lang="en-US" dirty="0" err="1"/>
                        <a:t>arquivo</a:t>
                      </a:r>
                      <a:r>
                        <a:rPr lang="en-US" dirty="0"/>
                        <a:t>:</a:t>
                      </a:r>
                    </a:p>
                  </a:txBody>
                  <a:tcPr>
                    <a:solidFill>
                      <a:srgbClr val="2454C3"/>
                    </a:solidFill>
                  </a:tcPr>
                </a:tc>
                <a:tc>
                  <a:txBody>
                    <a:bodyPr/>
                    <a:lstStyle/>
                    <a:p>
                      <a:r>
                        <a:rPr lang="en-US" dirty="0"/>
                        <a:t>Para </a:t>
                      </a:r>
                      <a:r>
                        <a:rPr lang="en-US" dirty="0" err="1"/>
                        <a:t>customizar</a:t>
                      </a:r>
                      <a:r>
                        <a:rPr lang="en-US" dirty="0"/>
                        <a:t>:</a:t>
                      </a:r>
                    </a:p>
                  </a:txBody>
                  <a:tcPr>
                    <a:solidFill>
                      <a:srgbClr val="2454C3"/>
                    </a:solidFill>
                  </a:tcPr>
                </a:tc>
                <a:extLst>
                  <a:ext uri="{0D108BD9-81ED-4DB2-BD59-A6C34878D82A}">
                    <a16:rowId xmlns:a16="http://schemas.microsoft.com/office/drawing/2014/main" val="2588758247"/>
                  </a:ext>
                </a:extLst>
              </a:tr>
              <a:tr h="719999">
                <a:tc>
                  <a:txBody>
                    <a:bodyPr/>
                    <a:lstStyle/>
                    <a:p>
                      <a:r>
                        <a:rPr lang="en-US"/>
                        <a:t>app/frontend/</a:t>
                      </a:r>
                      <a:r>
                        <a:rPr lang="en-US" err="1"/>
                        <a:t>index.html</a:t>
                      </a:r>
                      <a:endParaRPr lang="en-US"/>
                    </a:p>
                  </a:txBody>
                  <a:tcPr/>
                </a:tc>
                <a:tc>
                  <a:txBody>
                    <a:bodyPr/>
                    <a:lstStyle/>
                    <a:p>
                      <a:r>
                        <a:rPr lang="en-US"/>
                        <a:t>title, metadata, script tag</a:t>
                      </a:r>
                    </a:p>
                  </a:txBody>
                  <a:tcPr/>
                </a:tc>
                <a:extLst>
                  <a:ext uri="{0D108BD9-81ED-4DB2-BD59-A6C34878D82A}">
                    <a16:rowId xmlns:a16="http://schemas.microsoft.com/office/drawing/2014/main" val="285957230"/>
                  </a:ext>
                </a:extLst>
              </a:tr>
              <a:tr h="719999">
                <a:tc>
                  <a:txBody>
                    <a:bodyPr/>
                    <a:lstStyle/>
                    <a:p>
                      <a:r>
                        <a:rPr lang="en-US"/>
                        <a:t>app/frontend/public/</a:t>
                      </a:r>
                      <a:r>
                        <a:rPr lang="en-US" err="1"/>
                        <a:t>favicon.ico</a:t>
                      </a:r>
                      <a:endParaRPr lang="en-US"/>
                    </a:p>
                  </a:txBody>
                  <a:tcPr/>
                </a:tc>
                <a:tc>
                  <a:txBody>
                    <a:bodyPr/>
                    <a:lstStyle/>
                    <a:p>
                      <a:r>
                        <a:rPr lang="en-US"/>
                        <a:t>browser tab icon</a:t>
                      </a:r>
                    </a:p>
                  </a:txBody>
                  <a:tcPr/>
                </a:tc>
                <a:extLst>
                  <a:ext uri="{0D108BD9-81ED-4DB2-BD59-A6C34878D82A}">
                    <a16:rowId xmlns:a16="http://schemas.microsoft.com/office/drawing/2014/main" val="3261710463"/>
                  </a:ext>
                </a:extLst>
              </a:tr>
              <a:tr h="719999">
                <a:tc>
                  <a:txBody>
                    <a:bodyPr/>
                    <a:lstStyle/>
                    <a:p>
                      <a:r>
                        <a:rPr lang="en-US"/>
                        <a:t>app/frontend/</a:t>
                      </a:r>
                      <a:r>
                        <a:rPr lang="en-US" err="1"/>
                        <a:t>src</a:t>
                      </a:r>
                      <a:r>
                        <a:rPr lang="en-US"/>
                        <a:t>/pages/layout/</a:t>
                      </a:r>
                      <a:r>
                        <a:rPr lang="en-US" err="1"/>
                        <a:t>Layout.tsx</a:t>
                      </a:r>
                      <a:endParaRPr lang="en-US"/>
                    </a:p>
                  </a:txBody>
                  <a:tcPr/>
                </a:tc>
                <a:tc>
                  <a:txBody>
                    <a:bodyPr/>
                    <a:lstStyle/>
                    <a:p>
                      <a:r>
                        <a:rPr lang="en-US"/>
                        <a:t>Navigation bar, colors</a:t>
                      </a:r>
                    </a:p>
                  </a:txBody>
                  <a:tcPr/>
                </a:tc>
                <a:extLst>
                  <a:ext uri="{0D108BD9-81ED-4DB2-BD59-A6C34878D82A}">
                    <a16:rowId xmlns:a16="http://schemas.microsoft.com/office/drawing/2014/main" val="3068514638"/>
                  </a:ext>
                </a:extLst>
              </a:tr>
              <a:tr h="719999">
                <a:tc>
                  <a:txBody>
                    <a:bodyPr/>
                    <a:lstStyle/>
                    <a:p>
                      <a:r>
                        <a:rPr lang="en-US"/>
                        <a:t>app/frontend/</a:t>
                      </a:r>
                      <a:r>
                        <a:rPr lang="en-US" err="1"/>
                        <a:t>src</a:t>
                      </a:r>
                      <a:r>
                        <a:rPr lang="en-US"/>
                        <a:t>/pages/chat/</a:t>
                      </a:r>
                      <a:r>
                        <a:rPr lang="en-US" err="1"/>
                        <a:t>Chat.tsx</a:t>
                      </a:r>
                      <a:endParaRPr lang="en-US"/>
                    </a:p>
                  </a:txBody>
                  <a:tcPr/>
                </a:tc>
                <a:tc>
                  <a:txBody>
                    <a:bodyPr/>
                    <a:lstStyle/>
                    <a:p>
                      <a:r>
                        <a:rPr lang="en-US"/>
                        <a:t>“Chat” tab and default settings</a:t>
                      </a:r>
                    </a:p>
                  </a:txBody>
                  <a:tcPr/>
                </a:tc>
                <a:extLst>
                  <a:ext uri="{0D108BD9-81ED-4DB2-BD59-A6C34878D82A}">
                    <a16:rowId xmlns:a16="http://schemas.microsoft.com/office/drawing/2014/main" val="689091655"/>
                  </a:ext>
                </a:extLst>
              </a:tr>
              <a:tr h="719999">
                <a:tc>
                  <a:txBody>
                    <a:bodyPr/>
                    <a:lstStyle/>
                    <a:p>
                      <a:r>
                        <a:rPr lang="en-US"/>
                        <a:t>app/frontend/</a:t>
                      </a:r>
                      <a:r>
                        <a:rPr lang="en-US" err="1"/>
                        <a:t>src</a:t>
                      </a:r>
                      <a:r>
                        <a:rPr lang="en-US"/>
                        <a:t>/pages/ask/</a:t>
                      </a:r>
                      <a:r>
                        <a:rPr lang="en-US" err="1"/>
                        <a:t>Ask.tsx</a:t>
                      </a:r>
                      <a:endParaRPr lang="en-US"/>
                    </a:p>
                  </a:txBody>
                  <a:tcPr/>
                </a:tc>
                <a:tc>
                  <a:txBody>
                    <a:bodyPr/>
                    <a:lstStyle/>
                    <a:p>
                      <a:r>
                        <a:rPr lang="en-US" dirty="0"/>
                        <a:t>“Ask” tab and default settings</a:t>
                      </a:r>
                    </a:p>
                  </a:txBody>
                  <a:tcPr/>
                </a:tc>
                <a:extLst>
                  <a:ext uri="{0D108BD9-81ED-4DB2-BD59-A6C34878D82A}">
                    <a16:rowId xmlns:a16="http://schemas.microsoft.com/office/drawing/2014/main" val="2854043938"/>
                  </a:ext>
                </a:extLst>
              </a:tr>
            </a:tbl>
          </a:graphicData>
        </a:graphic>
      </p:graphicFrame>
    </p:spTree>
    <p:extLst>
      <p:ext uri="{BB962C8B-B14F-4D97-AF65-F5344CB8AC3E}">
        <p14:creationId xmlns:p14="http://schemas.microsoft.com/office/powerpoint/2010/main" val="2047818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C60B9-E87A-5DD3-2C3F-301E20AAA1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E938F0-C53E-615D-2384-7DB3556ED6E1}"/>
              </a:ext>
            </a:extLst>
          </p:cNvPr>
          <p:cNvSpPr>
            <a:spLocks noGrp="1"/>
          </p:cNvSpPr>
          <p:nvPr>
            <p:ph type="title"/>
          </p:nvPr>
        </p:nvSpPr>
        <p:spPr/>
        <p:txBody>
          <a:bodyPr/>
          <a:lstStyle/>
          <a:p>
            <a:r>
              <a:rPr lang="en-US" dirty="0" err="1">
                <a:effectLst>
                  <a:glow rad="63500">
                    <a:schemeClr val="bg1">
                      <a:alpha val="40000"/>
                    </a:schemeClr>
                  </a:glow>
                </a:effectLst>
                <a:latin typeface="Segoe UI Semibold" panose="020B0702040204020203" pitchFamily="34" charset="0"/>
                <a:cs typeface="Segoe UI Semibold" panose="020B0702040204020203" pitchFamily="34" charset="0"/>
              </a:rPr>
              <a:t>Personalizando</a:t>
            </a:r>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 o back-end</a:t>
            </a:r>
          </a:p>
        </p:txBody>
      </p:sp>
      <p:graphicFrame>
        <p:nvGraphicFramePr>
          <p:cNvPr id="5" name="Content Placeholder 5">
            <a:extLst>
              <a:ext uri="{FF2B5EF4-FFF2-40B4-BE49-F238E27FC236}">
                <a16:creationId xmlns:a16="http://schemas.microsoft.com/office/drawing/2014/main" id="{0ACDEE5A-C7EF-433A-C978-6BCDE1A92172}"/>
              </a:ext>
            </a:extLst>
          </p:cNvPr>
          <p:cNvGraphicFramePr>
            <a:graphicFrameLocks noGrp="1"/>
          </p:cNvGraphicFramePr>
          <p:nvPr>
            <p:ph idx="1"/>
            <p:extLst>
              <p:ext uri="{D42A27DB-BD31-4B8C-83A1-F6EECF244321}">
                <p14:modId xmlns:p14="http://schemas.microsoft.com/office/powerpoint/2010/main" val="3678683187"/>
              </p:ext>
            </p:extLst>
          </p:nvPr>
        </p:nvGraphicFramePr>
        <p:xfrm>
          <a:off x="838199" y="1825625"/>
          <a:ext cx="10787744" cy="4319994"/>
        </p:xfrm>
        <a:graphic>
          <a:graphicData uri="http://schemas.openxmlformats.org/drawingml/2006/table">
            <a:tbl>
              <a:tblPr firstRow="1" bandRow="1">
                <a:tableStyleId>{5C22544A-7EE6-4342-B048-85BDC9FD1C3A}</a:tableStyleId>
              </a:tblPr>
              <a:tblGrid>
                <a:gridCol w="6593959">
                  <a:extLst>
                    <a:ext uri="{9D8B030D-6E8A-4147-A177-3AD203B41FA5}">
                      <a16:colId xmlns:a16="http://schemas.microsoft.com/office/drawing/2014/main" val="1398292548"/>
                    </a:ext>
                  </a:extLst>
                </a:gridCol>
                <a:gridCol w="4193785">
                  <a:extLst>
                    <a:ext uri="{9D8B030D-6E8A-4147-A177-3AD203B41FA5}">
                      <a16:colId xmlns:a16="http://schemas.microsoft.com/office/drawing/2014/main" val="4164692562"/>
                    </a:ext>
                  </a:extLst>
                </a:gridCol>
              </a:tblGrid>
              <a:tr h="719999">
                <a:tc>
                  <a:txBody>
                    <a:bodyPr/>
                    <a:lstStyle/>
                    <a:p>
                      <a:r>
                        <a:rPr lang="en-US" dirty="0" err="1"/>
                        <a:t>Mude</a:t>
                      </a:r>
                      <a:r>
                        <a:rPr lang="en-US" dirty="0"/>
                        <a:t> </a:t>
                      </a:r>
                      <a:r>
                        <a:rPr lang="en-US" dirty="0" err="1"/>
                        <a:t>esse</a:t>
                      </a:r>
                      <a:r>
                        <a:rPr lang="en-US" dirty="0"/>
                        <a:t> </a:t>
                      </a:r>
                      <a:r>
                        <a:rPr lang="en-US" dirty="0" err="1"/>
                        <a:t>arquivo</a:t>
                      </a:r>
                      <a:r>
                        <a:rPr lang="en-US" dirty="0"/>
                        <a:t>:</a:t>
                      </a:r>
                    </a:p>
                  </a:txBody>
                  <a:tcPr>
                    <a:solidFill>
                      <a:srgbClr val="2454C3"/>
                    </a:solidFill>
                  </a:tcPr>
                </a:tc>
                <a:tc>
                  <a:txBody>
                    <a:bodyPr/>
                    <a:lstStyle/>
                    <a:p>
                      <a:r>
                        <a:rPr lang="en-US" dirty="0"/>
                        <a:t>Para </a:t>
                      </a:r>
                      <a:r>
                        <a:rPr lang="en-US" dirty="0" err="1"/>
                        <a:t>customizar</a:t>
                      </a:r>
                      <a:r>
                        <a:rPr lang="en-US" dirty="0"/>
                        <a:t>:</a:t>
                      </a:r>
                    </a:p>
                  </a:txBody>
                  <a:tcPr>
                    <a:solidFill>
                      <a:srgbClr val="2454C3"/>
                    </a:solidFill>
                  </a:tcPr>
                </a:tc>
                <a:extLst>
                  <a:ext uri="{0D108BD9-81ED-4DB2-BD59-A6C34878D82A}">
                    <a16:rowId xmlns:a16="http://schemas.microsoft.com/office/drawing/2014/main" val="2588758247"/>
                  </a:ext>
                </a:extLst>
              </a:tr>
              <a:tr h="719999">
                <a:tc>
                  <a:txBody>
                    <a:bodyPr/>
                    <a:lstStyle/>
                    <a:p>
                      <a:r>
                        <a:rPr lang="en-US"/>
                        <a:t>app/backend/</a:t>
                      </a:r>
                      <a:r>
                        <a:rPr lang="en-US" err="1"/>
                        <a:t>app.py</a:t>
                      </a:r>
                      <a:endParaRPr lang="en-US"/>
                    </a:p>
                  </a:txBody>
                  <a:tcPr/>
                </a:tc>
                <a:tc>
                  <a:txBody>
                    <a:bodyPr/>
                    <a:lstStyle/>
                    <a:p>
                      <a:r>
                        <a:rPr lang="en-US"/>
                        <a:t>additional routes, app configuration</a:t>
                      </a:r>
                    </a:p>
                  </a:txBody>
                  <a:tcPr/>
                </a:tc>
                <a:extLst>
                  <a:ext uri="{0D108BD9-81ED-4DB2-BD59-A6C34878D82A}">
                    <a16:rowId xmlns:a16="http://schemas.microsoft.com/office/drawing/2014/main" val="285957230"/>
                  </a:ext>
                </a:extLst>
              </a:tr>
              <a:tr h="719999">
                <a:tc>
                  <a:txBody>
                    <a:bodyPr/>
                    <a:lstStyle/>
                    <a:p>
                      <a:r>
                        <a:rPr lang="en-US"/>
                        <a:t>app/backend/approaches/</a:t>
                      </a:r>
                      <a:r>
                        <a:rPr lang="en-US" err="1"/>
                        <a:t>chatreadretrieveread.py</a:t>
                      </a:r>
                      <a:endParaRPr lang="en-US"/>
                    </a:p>
                  </a:txBody>
                  <a:tcPr/>
                </a:tc>
                <a:tc>
                  <a:txBody>
                    <a:bodyPr/>
                    <a:lstStyle/>
                    <a:p>
                      <a:r>
                        <a:rPr lang="en-US"/>
                        <a:t>“Chat” tab, RAG prompt and flow</a:t>
                      </a:r>
                    </a:p>
                  </a:txBody>
                  <a:tcPr/>
                </a:tc>
                <a:extLst>
                  <a:ext uri="{0D108BD9-81ED-4DB2-BD59-A6C34878D82A}">
                    <a16:rowId xmlns:a16="http://schemas.microsoft.com/office/drawing/2014/main" val="3261710463"/>
                  </a:ext>
                </a:extLst>
              </a:tr>
              <a:tr h="719999">
                <a:tc>
                  <a:txBody>
                    <a:bodyPr/>
                    <a:lstStyle/>
                    <a:p>
                      <a:r>
                        <a:rPr lang="en-US"/>
                        <a:t>app/backend/approaches/</a:t>
                      </a:r>
                      <a:r>
                        <a:rPr lang="en-US" err="1"/>
                        <a:t>chatreadretrievereadvision.py</a:t>
                      </a:r>
                      <a:endParaRPr lang="en-US"/>
                    </a:p>
                  </a:txBody>
                  <a:tcPr/>
                </a:tc>
                <a:tc>
                  <a:txBody>
                    <a:bodyPr/>
                    <a:lstStyle/>
                    <a:p>
                      <a:r>
                        <a:rPr lang="en-US"/>
                        <a:t>“Chat” tab, RAG flow when using vision</a:t>
                      </a:r>
                    </a:p>
                  </a:txBody>
                  <a:tcPr/>
                </a:tc>
                <a:extLst>
                  <a:ext uri="{0D108BD9-81ED-4DB2-BD59-A6C34878D82A}">
                    <a16:rowId xmlns:a16="http://schemas.microsoft.com/office/drawing/2014/main" val="3068514638"/>
                  </a:ext>
                </a:extLst>
              </a:tr>
              <a:tr h="719999">
                <a:tc>
                  <a:txBody>
                    <a:bodyPr/>
                    <a:lstStyle/>
                    <a:p>
                      <a:r>
                        <a:rPr lang="en-US"/>
                        <a:t>app/backend/approaches/</a:t>
                      </a:r>
                      <a:r>
                        <a:rPr lang="en-US" err="1"/>
                        <a:t>retrievethenread.py</a:t>
                      </a:r>
                      <a:endParaRPr lang="en-US"/>
                    </a:p>
                  </a:txBody>
                  <a:tcPr/>
                </a:tc>
                <a:tc>
                  <a:txBody>
                    <a:bodyPr/>
                    <a:lstStyle/>
                    <a:p>
                      <a:r>
                        <a:rPr lang="en-US"/>
                        <a:t>“Ask” tab, RAG prompt and flow</a:t>
                      </a:r>
                    </a:p>
                  </a:txBody>
                  <a:tcPr/>
                </a:tc>
                <a:extLst>
                  <a:ext uri="{0D108BD9-81ED-4DB2-BD59-A6C34878D82A}">
                    <a16:rowId xmlns:a16="http://schemas.microsoft.com/office/drawing/2014/main" val="689091655"/>
                  </a:ext>
                </a:extLst>
              </a:tr>
              <a:tr h="719999">
                <a:tc>
                  <a:txBody>
                    <a:bodyPr/>
                    <a:lstStyle/>
                    <a:p>
                      <a:r>
                        <a:rPr lang="en-US"/>
                        <a:t>app/backend/approaches/</a:t>
                      </a:r>
                      <a:r>
                        <a:rPr lang="en-US" err="1"/>
                        <a:t>retrievethenreadvision.py</a:t>
                      </a:r>
                      <a:endParaRPr lang="en-US"/>
                    </a:p>
                  </a:txBody>
                  <a:tcPr/>
                </a:tc>
                <a:tc>
                  <a:txBody>
                    <a:bodyPr/>
                    <a:lstStyle/>
                    <a:p>
                      <a:r>
                        <a:rPr lang="en-US" dirty="0"/>
                        <a:t>“Ask” tab, RAG flow when using vision</a:t>
                      </a:r>
                    </a:p>
                  </a:txBody>
                  <a:tcPr/>
                </a:tc>
                <a:extLst>
                  <a:ext uri="{0D108BD9-81ED-4DB2-BD59-A6C34878D82A}">
                    <a16:rowId xmlns:a16="http://schemas.microsoft.com/office/drawing/2014/main" val="2854043938"/>
                  </a:ext>
                </a:extLst>
              </a:tr>
            </a:tbl>
          </a:graphicData>
        </a:graphic>
      </p:graphicFrame>
    </p:spTree>
    <p:extLst>
      <p:ext uri="{BB962C8B-B14F-4D97-AF65-F5344CB8AC3E}">
        <p14:creationId xmlns:p14="http://schemas.microsoft.com/office/powerpoint/2010/main" val="1889416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58E8F-3060-7B5F-C617-80C96CCED2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75FDF-A7B6-C30A-0D89-3B38AEA8B67A}"/>
              </a:ext>
            </a:extLst>
          </p:cNvPr>
          <p:cNvSpPr>
            <a:spLocks noGrp="1"/>
          </p:cNvSpPr>
          <p:nvPr>
            <p:ph type="title"/>
          </p:nvPr>
        </p:nvSpPr>
        <p:spPr/>
        <p:txBody>
          <a:bodyPr/>
          <a:lstStyle/>
          <a:p>
            <a:r>
              <a:rPr lang="en-US" dirty="0" err="1">
                <a:effectLst>
                  <a:glow rad="63500">
                    <a:schemeClr val="bg1">
                      <a:alpha val="40000"/>
                    </a:schemeClr>
                  </a:glow>
                </a:effectLst>
                <a:latin typeface="Segoe UI Semibold" panose="020B0702040204020203" pitchFamily="34" charset="0"/>
                <a:cs typeface="Segoe UI Semibold" panose="020B0702040204020203" pitchFamily="34" charset="0"/>
              </a:rPr>
              <a:t>Alterando</a:t>
            </a:r>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 o prompt</a:t>
            </a:r>
          </a:p>
        </p:txBody>
      </p:sp>
      <p:sp>
        <p:nvSpPr>
          <p:cNvPr id="5" name="Content Placeholder 4">
            <a:extLst>
              <a:ext uri="{FF2B5EF4-FFF2-40B4-BE49-F238E27FC236}">
                <a16:creationId xmlns:a16="http://schemas.microsoft.com/office/drawing/2014/main" id="{AFAC7639-C09A-5260-81A4-A92CCBBC4EFF}"/>
              </a:ext>
            </a:extLst>
          </p:cNvPr>
          <p:cNvSpPr>
            <a:spLocks noGrp="1"/>
          </p:cNvSpPr>
          <p:nvPr>
            <p:ph idx="1"/>
          </p:nvPr>
        </p:nvSpPr>
        <p:spPr>
          <a:xfrm>
            <a:off x="669303" y="1376313"/>
            <a:ext cx="10684497" cy="5024487"/>
          </a:xfrm>
          <a:solidFill>
            <a:schemeClr val="tx1"/>
          </a:solidFill>
        </p:spPr>
        <p:txBody>
          <a:bodyPr>
            <a:noAutofit/>
          </a:bodyPr>
          <a:lstStyle/>
          <a:p>
            <a:pPr marL="91440" indent="0">
              <a:buNone/>
            </a:pPr>
            <a:r>
              <a:rPr lang="en-US" sz="2000" b="0">
                <a:solidFill>
                  <a:schemeClr val="bg1"/>
                </a:solidFill>
                <a:effectLst/>
                <a:latin typeface="Menlo" panose="020B0609030804020204" pitchFamily="49" charset="0"/>
              </a:rPr>
              <a:t>Assistant helps the </a:t>
            </a:r>
            <a:r>
              <a:rPr lang="en-US" sz="2000" b="0">
                <a:solidFill>
                  <a:schemeClr val="bg1"/>
                </a:solidFill>
                <a:effectLst/>
                <a:highlight>
                  <a:srgbClr val="00FF00"/>
                </a:highlight>
                <a:latin typeface="Menlo" panose="020B0609030804020204" pitchFamily="49" charset="0"/>
              </a:rPr>
              <a:t>company employees </a:t>
            </a:r>
            <a:r>
              <a:rPr lang="en-US" sz="2000" b="0">
                <a:solidFill>
                  <a:schemeClr val="bg1"/>
                </a:solidFill>
                <a:effectLst/>
                <a:latin typeface="Menlo" panose="020B0609030804020204" pitchFamily="49" charset="0"/>
              </a:rPr>
              <a:t>with their </a:t>
            </a:r>
            <a:r>
              <a:rPr lang="en-US" sz="2000" b="0">
                <a:solidFill>
                  <a:schemeClr val="bg1"/>
                </a:solidFill>
                <a:effectLst/>
                <a:highlight>
                  <a:srgbClr val="00FF00"/>
                </a:highlight>
                <a:latin typeface="Menlo" panose="020B0609030804020204" pitchFamily="49" charset="0"/>
              </a:rPr>
              <a:t>healthcare plan questions, and questions about the employee handbook. </a:t>
            </a:r>
            <a:r>
              <a:rPr lang="en-US" sz="2000" b="0">
                <a:solidFill>
                  <a:schemeClr val="bg1"/>
                </a:solidFill>
                <a:effectLst/>
                <a:latin typeface="Menlo" panose="020B0609030804020204" pitchFamily="49" charset="0"/>
              </a:rPr>
              <a:t>Be brief in your answers.</a:t>
            </a:r>
          </a:p>
          <a:p>
            <a:pPr marL="91440" indent="0">
              <a:buNone/>
            </a:pPr>
            <a:r>
              <a:rPr lang="en-US" sz="2000" b="0">
                <a:solidFill>
                  <a:schemeClr val="bg1"/>
                </a:solidFill>
                <a:effectLst/>
                <a:latin typeface="Menlo" panose="020B0609030804020204" pitchFamily="49" charset="0"/>
              </a:rPr>
              <a:t>Answer ONLY with the facts listed in the list of sources below. If there isn't enough information below, say you don't know. Do not generate answers that don't use the sources below. If asking a clarifying question to the user would help, ask the question.</a:t>
            </a:r>
          </a:p>
          <a:p>
            <a:pPr marL="91440" indent="0">
              <a:buNone/>
            </a:pPr>
            <a:r>
              <a:rPr lang="en-US" sz="2000" b="0">
                <a:solidFill>
                  <a:schemeClr val="bg1"/>
                </a:solidFill>
                <a:effectLst/>
                <a:latin typeface="Menlo" panose="020B0609030804020204" pitchFamily="49" charset="0"/>
              </a:rPr>
              <a:t>For tabular information return it as an html table. </a:t>
            </a:r>
            <a:r>
              <a:rPr lang="en-US" sz="2000" b="0">
                <a:solidFill>
                  <a:schemeClr val="bg1"/>
                </a:solidFill>
                <a:effectLst/>
                <a:highlight>
                  <a:srgbClr val="00FF00"/>
                </a:highlight>
                <a:latin typeface="Menlo" panose="020B0609030804020204" pitchFamily="49" charset="0"/>
              </a:rPr>
              <a:t>Do not return markdown format.</a:t>
            </a:r>
            <a:r>
              <a:rPr lang="en-US" sz="2000" b="0">
                <a:solidFill>
                  <a:schemeClr val="bg1"/>
                </a:solidFill>
                <a:effectLst/>
                <a:latin typeface="Menlo" panose="020B0609030804020204" pitchFamily="49" charset="0"/>
              </a:rPr>
              <a:t> </a:t>
            </a:r>
            <a:r>
              <a:rPr lang="en-US" sz="2000" b="0">
                <a:solidFill>
                  <a:schemeClr val="bg1"/>
                </a:solidFill>
                <a:effectLst/>
                <a:highlight>
                  <a:srgbClr val="00FF00"/>
                </a:highlight>
                <a:latin typeface="Menlo" panose="020B0609030804020204" pitchFamily="49" charset="0"/>
              </a:rPr>
              <a:t>If the question is not in English, answer in the language used in the question.</a:t>
            </a:r>
          </a:p>
          <a:p>
            <a:pPr marL="91440" indent="0">
              <a:buNone/>
            </a:pPr>
            <a:r>
              <a:rPr lang="en-US" sz="2000" b="0">
                <a:solidFill>
                  <a:schemeClr val="bg1"/>
                </a:solidFill>
                <a:effectLst/>
                <a:latin typeface="Menlo" panose="020B0609030804020204" pitchFamily="49" charset="0"/>
              </a:rPr>
              <a:t>Each source has a name followed by colon and the actual information, always include the source name for each fact you use in the response. Use square brackets to reference the source, for example [info1.txt]. Don't combine sources, list each source separately, for example [info1.txt][info2.pdf].</a:t>
            </a:r>
            <a:endParaRPr lang="en-US" sz="2000">
              <a:solidFill>
                <a:schemeClr val="bg1"/>
              </a:solidFill>
            </a:endParaRPr>
          </a:p>
        </p:txBody>
      </p:sp>
    </p:spTree>
    <p:extLst>
      <p:ext uri="{BB962C8B-B14F-4D97-AF65-F5344CB8AC3E}">
        <p14:creationId xmlns:p14="http://schemas.microsoft.com/office/powerpoint/2010/main" val="22729145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D2FFC-687A-E244-F8A3-5464782F94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CAF86-5FF1-52AB-BAEF-FEF53C03E0DC}"/>
              </a:ext>
            </a:extLst>
          </p:cNvPr>
          <p:cNvSpPr>
            <a:spLocks noGrp="1"/>
          </p:cNvSpPr>
          <p:nvPr>
            <p:ph type="title"/>
          </p:nvPr>
        </p:nvSpPr>
        <p:spPr/>
        <p:txBody>
          <a:bodyPr/>
          <a:lstStyle/>
          <a:p>
            <a:r>
              <a:rPr lang="en-US" dirty="0" err="1"/>
              <a:t>Escolhendo</a:t>
            </a:r>
            <a:r>
              <a:rPr lang="en-US" dirty="0"/>
              <a:t> </a:t>
            </a:r>
            <a:r>
              <a:rPr lang="en-US" dirty="0" err="1"/>
              <a:t>uma</a:t>
            </a:r>
            <a:r>
              <a:rPr lang="en-US" dirty="0"/>
              <a:t> framework Python</a:t>
            </a:r>
          </a:p>
        </p:txBody>
      </p:sp>
    </p:spTree>
    <p:extLst>
      <p:ext uri="{BB962C8B-B14F-4D97-AF65-F5344CB8AC3E}">
        <p14:creationId xmlns:p14="http://schemas.microsoft.com/office/powerpoint/2010/main" val="4244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31452-E6B0-5E90-7B5E-F90EC3D5F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3D53BA-DDB1-C67A-1283-BD6A9D7A0986}"/>
              </a:ext>
            </a:extLst>
          </p:cNvPr>
          <p:cNvSpPr>
            <a:spLocks noGrp="1"/>
          </p:cNvSpPr>
          <p:nvPr>
            <p:ph type="title"/>
          </p:nvPr>
        </p:nvSpPr>
        <p:spPr/>
        <p:txBody>
          <a:bodyPr/>
          <a:lstStyle/>
          <a:p>
            <a:r>
              <a:rPr lang="pt-BR" dirty="0"/>
              <a:t>O problema com frameworks síncronos</a:t>
            </a:r>
            <a:endParaRPr lang="en-US" dirty="0"/>
          </a:p>
        </p:txBody>
      </p:sp>
      <p:sp>
        <p:nvSpPr>
          <p:cNvPr id="4" name="Rectangle 3">
            <a:extLst>
              <a:ext uri="{FF2B5EF4-FFF2-40B4-BE49-F238E27FC236}">
                <a16:creationId xmlns:a16="http://schemas.microsoft.com/office/drawing/2014/main" id="{694BA300-F5AC-5C96-6D7D-E28D2BDF5710}"/>
              </a:ext>
            </a:extLst>
          </p:cNvPr>
          <p:cNvSpPr>
            <a:spLocks/>
          </p:cNvSpPr>
          <p:nvPr/>
        </p:nvSpPr>
        <p:spPr bwMode="auto">
          <a:xfrm>
            <a:off x="657629" y="2184400"/>
            <a:ext cx="10113819" cy="194887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pic>
        <p:nvPicPr>
          <p:cNvPr id="2050" name="Picture 2" descr="Diagram of worker handling requests one after the other">
            <a:extLst>
              <a:ext uri="{FF2B5EF4-FFF2-40B4-BE49-F238E27FC236}">
                <a16:creationId xmlns:a16="http://schemas.microsoft.com/office/drawing/2014/main" id="{0E9BA4D4-98AB-F354-91F4-6B1EE7267D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167" y="2496833"/>
            <a:ext cx="9606742" cy="13240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CE9AC95-67B4-971F-5859-42374E735F34}"/>
              </a:ext>
            </a:extLst>
          </p:cNvPr>
          <p:cNvSpPr txBox="1"/>
          <p:nvPr/>
        </p:nvSpPr>
        <p:spPr>
          <a:xfrm>
            <a:off x="657629" y="1323631"/>
            <a:ext cx="9419125" cy="769441"/>
          </a:xfrm>
          <a:prstGeom prst="rect">
            <a:avLst/>
          </a:prstGeom>
          <a:noFill/>
        </p:spPr>
        <p:txBody>
          <a:bodyPr wrap="square" lIns="0" tIns="0" rIns="0" bIns="0" rtlCol="0">
            <a:spAutoFit/>
          </a:bodyPr>
          <a:lstStyle/>
          <a:p>
            <a:pPr algn="l"/>
            <a:r>
              <a:rPr lang="pt-BR" sz="2500" dirty="0"/>
              <a:t>Um framework síncrono só pode lidar com uma solicitação por trabalhador:</a:t>
            </a:r>
            <a:endParaRPr lang="en-US" sz="2500" dirty="0"/>
          </a:p>
        </p:txBody>
      </p:sp>
      <p:sp>
        <p:nvSpPr>
          <p:cNvPr id="7" name="TextBox 6">
            <a:extLst>
              <a:ext uri="{FF2B5EF4-FFF2-40B4-BE49-F238E27FC236}">
                <a16:creationId xmlns:a16="http://schemas.microsoft.com/office/drawing/2014/main" id="{5F398F30-CE9B-0E58-6688-49CB8A1321C6}"/>
              </a:ext>
            </a:extLst>
          </p:cNvPr>
          <p:cNvSpPr txBox="1"/>
          <p:nvPr/>
        </p:nvSpPr>
        <p:spPr>
          <a:xfrm>
            <a:off x="788785" y="5666154"/>
            <a:ext cx="10614429" cy="369332"/>
          </a:xfrm>
          <a:prstGeom prst="rect">
            <a:avLst/>
          </a:prstGeom>
          <a:noFill/>
        </p:spPr>
        <p:txBody>
          <a:bodyPr wrap="square">
            <a:spAutoFit/>
          </a:bodyPr>
          <a:lstStyle/>
          <a:p>
            <a:r>
              <a:rPr lang="en-US">
                <a:solidFill>
                  <a:srgbClr val="FFFFFF"/>
                </a:solidFill>
                <a:hlinkClick r:id="rId3">
                  <a:extLst>
                    <a:ext uri="{A12FA001-AC4F-418D-AE19-62706E023703}">
                      <ahyp:hlinkClr xmlns:ahyp="http://schemas.microsoft.com/office/drawing/2018/hyperlinkcolor" val="tx"/>
                    </a:ext>
                  </a:extLst>
                </a:hlinkClick>
              </a:rPr>
              <a:t>https://blog.pamelafox.org/2023/09/best-practices-for-openai-chat-apps.html</a:t>
            </a:r>
            <a:endParaRPr lang="en-US">
              <a:solidFill>
                <a:srgbClr val="FFFFFF"/>
              </a:solidFill>
            </a:endParaRPr>
          </a:p>
        </p:txBody>
      </p:sp>
    </p:spTree>
    <p:extLst>
      <p:ext uri="{BB962C8B-B14F-4D97-AF65-F5344CB8AC3E}">
        <p14:creationId xmlns:p14="http://schemas.microsoft.com/office/powerpoint/2010/main" val="221371537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A3B4C-5215-D79C-9D24-B164DC7E87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F9EB41-A1A2-359D-B887-304C6025D3CC}"/>
              </a:ext>
            </a:extLst>
          </p:cNvPr>
          <p:cNvSpPr>
            <a:spLocks noGrp="1"/>
          </p:cNvSpPr>
          <p:nvPr>
            <p:ph type="title"/>
          </p:nvPr>
        </p:nvSpPr>
        <p:spPr/>
        <p:txBody>
          <a:bodyPr/>
          <a:lstStyle/>
          <a:p>
            <a:r>
              <a:rPr lang="en-US" dirty="0"/>
              <a:t>Frameworks </a:t>
            </a:r>
            <a:r>
              <a:rPr lang="en-US" dirty="0" err="1"/>
              <a:t>assíncronos</a:t>
            </a:r>
            <a:r>
              <a:rPr lang="en-US" dirty="0"/>
              <a:t> </a:t>
            </a:r>
            <a:r>
              <a:rPr lang="en-US" dirty="0" err="1"/>
              <a:t>permitem</a:t>
            </a:r>
            <a:r>
              <a:rPr lang="en-US" dirty="0"/>
              <a:t> </a:t>
            </a:r>
            <a:r>
              <a:rPr lang="en-US" dirty="0" err="1"/>
              <a:t>simultaneidade</a:t>
            </a:r>
            <a:endParaRPr lang="en-US" dirty="0"/>
          </a:p>
        </p:txBody>
      </p:sp>
      <p:sp>
        <p:nvSpPr>
          <p:cNvPr id="4" name="Rectangle 3">
            <a:extLst>
              <a:ext uri="{FF2B5EF4-FFF2-40B4-BE49-F238E27FC236}">
                <a16:creationId xmlns:a16="http://schemas.microsoft.com/office/drawing/2014/main" id="{947FF329-9FEB-F8B7-D871-E1C179544AFD}"/>
              </a:ext>
            </a:extLst>
          </p:cNvPr>
          <p:cNvSpPr>
            <a:spLocks/>
          </p:cNvSpPr>
          <p:nvPr/>
        </p:nvSpPr>
        <p:spPr bwMode="auto">
          <a:xfrm>
            <a:off x="588263" y="1976581"/>
            <a:ext cx="10113819" cy="4133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FF06FA7D-63A6-DE49-A50D-C8C45E217308}"/>
              </a:ext>
            </a:extLst>
          </p:cNvPr>
          <p:cNvSpPr txBox="1"/>
          <p:nvPr/>
        </p:nvSpPr>
        <p:spPr>
          <a:xfrm>
            <a:off x="588263" y="1109169"/>
            <a:ext cx="11196320" cy="769441"/>
          </a:xfrm>
          <a:prstGeom prst="rect">
            <a:avLst/>
          </a:prstGeom>
          <a:noFill/>
        </p:spPr>
        <p:txBody>
          <a:bodyPr wrap="square" lIns="0" tIns="0" rIns="0" bIns="0" rtlCol="0">
            <a:spAutoFit/>
          </a:bodyPr>
          <a:lstStyle/>
          <a:p>
            <a:pPr algn="l"/>
            <a:r>
              <a:rPr lang="pt-BR" sz="2500" dirty="0"/>
              <a:t>Um framework assíncrono pode lidar com novas solicitações enquanto aguarda a E/S:</a:t>
            </a:r>
            <a:endParaRPr lang="en-US" sz="2500" dirty="0"/>
          </a:p>
        </p:txBody>
      </p:sp>
      <p:pic>
        <p:nvPicPr>
          <p:cNvPr id="4098" name="Picture 2" descr="Diagram of worker handling second request while first request waits for API response">
            <a:extLst>
              <a:ext uri="{FF2B5EF4-FFF2-40B4-BE49-F238E27FC236}">
                <a16:creationId xmlns:a16="http://schemas.microsoft.com/office/drawing/2014/main" id="{5057F235-4AFF-407A-E9ED-2B234C0401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463" y="2201603"/>
            <a:ext cx="9601200" cy="356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71099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9FB4B-B278-6C55-DF47-65686B8BA5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C7294D-57F1-2A2C-8AB3-8F84FEFF6879}"/>
              </a:ext>
            </a:extLst>
          </p:cNvPr>
          <p:cNvSpPr>
            <a:spLocks noGrp="1"/>
          </p:cNvSpPr>
          <p:nvPr>
            <p:ph type="title"/>
          </p:nvPr>
        </p:nvSpPr>
        <p:spPr/>
        <p:txBody>
          <a:bodyPr/>
          <a:lstStyle/>
          <a:p>
            <a:r>
              <a:rPr lang="en-US" dirty="0" err="1"/>
              <a:t>Escolha</a:t>
            </a:r>
            <a:r>
              <a:rPr lang="en-US" dirty="0"/>
              <a:t> um framework async</a:t>
            </a:r>
          </a:p>
        </p:txBody>
      </p:sp>
      <p:graphicFrame>
        <p:nvGraphicFramePr>
          <p:cNvPr id="3" name="Table 2">
            <a:extLst>
              <a:ext uri="{FF2B5EF4-FFF2-40B4-BE49-F238E27FC236}">
                <a16:creationId xmlns:a16="http://schemas.microsoft.com/office/drawing/2014/main" id="{C06C0BFA-CF29-5C94-05AB-5FFB4953A266}"/>
              </a:ext>
            </a:extLst>
          </p:cNvPr>
          <p:cNvGraphicFramePr>
            <a:graphicFrameLocks noGrp="1"/>
          </p:cNvGraphicFramePr>
          <p:nvPr>
            <p:extLst>
              <p:ext uri="{D42A27DB-BD31-4B8C-83A1-F6EECF244321}">
                <p14:modId xmlns:p14="http://schemas.microsoft.com/office/powerpoint/2010/main" val="3269305850"/>
              </p:ext>
            </p:extLst>
          </p:nvPr>
        </p:nvGraphicFramePr>
        <p:xfrm>
          <a:off x="588263" y="1585854"/>
          <a:ext cx="11383778" cy="3686292"/>
        </p:xfrm>
        <a:graphic>
          <a:graphicData uri="http://schemas.openxmlformats.org/drawingml/2006/table">
            <a:tbl>
              <a:tblPr firstRow="1" bandRow="1">
                <a:tableStyleId>{5C22544A-7EE6-4342-B048-85BDC9FD1C3A}</a:tableStyleId>
              </a:tblPr>
              <a:tblGrid>
                <a:gridCol w="3012776">
                  <a:extLst>
                    <a:ext uri="{9D8B030D-6E8A-4147-A177-3AD203B41FA5}">
                      <a16:colId xmlns:a16="http://schemas.microsoft.com/office/drawing/2014/main" val="461787052"/>
                    </a:ext>
                  </a:extLst>
                </a:gridCol>
                <a:gridCol w="1045776">
                  <a:extLst>
                    <a:ext uri="{9D8B030D-6E8A-4147-A177-3AD203B41FA5}">
                      <a16:colId xmlns:a16="http://schemas.microsoft.com/office/drawing/2014/main" val="2318204061"/>
                    </a:ext>
                  </a:extLst>
                </a:gridCol>
                <a:gridCol w="7325226">
                  <a:extLst>
                    <a:ext uri="{9D8B030D-6E8A-4147-A177-3AD203B41FA5}">
                      <a16:colId xmlns:a16="http://schemas.microsoft.com/office/drawing/2014/main" val="3117003249"/>
                    </a:ext>
                  </a:extLst>
                </a:gridCol>
              </a:tblGrid>
              <a:tr h="341673">
                <a:tc>
                  <a:txBody>
                    <a:bodyPr/>
                    <a:lstStyle/>
                    <a:p>
                      <a:r>
                        <a:rPr lang="en-US"/>
                        <a:t>Library</a:t>
                      </a:r>
                    </a:p>
                  </a:txBody>
                  <a:tcPr>
                    <a:solidFill>
                      <a:srgbClr val="2454C3"/>
                    </a:solidFill>
                  </a:tcPr>
                </a:tc>
                <a:tc>
                  <a:txBody>
                    <a:bodyPr/>
                    <a:lstStyle/>
                    <a:p>
                      <a:r>
                        <a:rPr lang="en-US"/>
                        <a:t>Async?</a:t>
                      </a:r>
                    </a:p>
                  </a:txBody>
                  <a:tcPr>
                    <a:solidFill>
                      <a:srgbClr val="2454C3"/>
                    </a:solidFill>
                  </a:tcPr>
                </a:tc>
                <a:tc>
                  <a:txBody>
                    <a:bodyPr/>
                    <a:lstStyle/>
                    <a:p>
                      <a:r>
                        <a:rPr lang="en-US"/>
                        <a:t>Notes</a:t>
                      </a:r>
                    </a:p>
                  </a:txBody>
                  <a:tcPr>
                    <a:solidFill>
                      <a:srgbClr val="2454C3"/>
                    </a:solidFill>
                  </a:tcPr>
                </a:tc>
                <a:extLst>
                  <a:ext uri="{0D108BD9-81ED-4DB2-BD59-A6C34878D82A}">
                    <a16:rowId xmlns:a16="http://schemas.microsoft.com/office/drawing/2014/main" val="75146174"/>
                  </a:ext>
                </a:extLst>
              </a:tr>
              <a:tr h="6548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t>Flask</a:t>
                      </a:r>
                    </a:p>
                  </a:txBody>
                  <a:tcPr/>
                </a:tc>
                <a:tc>
                  <a:txBody>
                    <a:bodyPr/>
                    <a:lstStyle/>
                    <a:p>
                      <a:r>
                        <a:rPr lang="en-US" err="1"/>
                        <a:t>❌</a:t>
                      </a:r>
                    </a:p>
                  </a:txBody>
                  <a:tcPr/>
                </a:tc>
                <a:tc>
                  <a:txBody>
                    <a:bodyPr/>
                    <a:lstStyle/>
                    <a:p>
                      <a:endParaRPr lang="en-US"/>
                    </a:p>
                  </a:txBody>
                  <a:tcPr/>
                </a:tc>
                <a:extLst>
                  <a:ext uri="{0D108BD9-81ED-4DB2-BD59-A6C34878D82A}">
                    <a16:rowId xmlns:a16="http://schemas.microsoft.com/office/drawing/2014/main" val="1859367548"/>
                  </a:ext>
                </a:extLst>
              </a:tr>
              <a:tr h="6548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t>Quart</a:t>
                      </a:r>
                      <a:endParaRPr lang="en-US" sz="2000"/>
                    </a:p>
                  </a:txBody>
                  <a:tcPr/>
                </a:tc>
                <a:tc>
                  <a:txBody>
                    <a:bodyPr/>
                    <a:lstStyle/>
                    <a:p>
                      <a:r>
                        <a:rPr lang="en-US" err="1"/>
                        <a: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err="1"/>
                        <a:t>Async version of Flask. Similar interface, extensions.</a:t>
                      </a:r>
                    </a:p>
                  </a:txBody>
                  <a:tcPr/>
                </a:tc>
                <a:extLst>
                  <a:ext uri="{0D108BD9-81ED-4DB2-BD59-A6C34878D82A}">
                    <a16:rowId xmlns:a16="http://schemas.microsoft.com/office/drawing/2014/main" val="1236162622"/>
                  </a:ext>
                </a:extLst>
              </a:tr>
              <a:tr h="65487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a:t>FastAPI</a:t>
                      </a:r>
                      <a:endParaRPr lang="en-US" sz="2000"/>
                    </a:p>
                    <a:p>
                      <a:endParaRPr lang="en-US" sz="2000"/>
                    </a:p>
                  </a:txBody>
                  <a:tcPr/>
                </a:tc>
                <a:tc>
                  <a:txBody>
                    <a:bodyPr/>
                    <a:lstStyle/>
                    <a:p>
                      <a:r>
                        <a:rPr lang="en-US"/>
                        <a:t>✅</a:t>
                      </a:r>
                    </a:p>
                  </a:txBody>
                  <a:tcPr/>
                </a:tc>
                <a:tc>
                  <a:txBody>
                    <a:bodyPr/>
                    <a:lstStyle/>
                    <a:p>
                      <a:r>
                        <a:rPr lang="en-US"/>
                        <a:t>Built on Starlette, uses OpenAPI for autogenerated docs.</a:t>
                      </a:r>
                    </a:p>
                  </a:txBody>
                  <a:tcPr/>
                </a:tc>
                <a:extLst>
                  <a:ext uri="{0D108BD9-81ED-4DB2-BD59-A6C34878D82A}">
                    <a16:rowId xmlns:a16="http://schemas.microsoft.com/office/drawing/2014/main" val="968267010"/>
                  </a:ext>
                </a:extLst>
              </a:tr>
              <a:tr h="654873">
                <a:tc>
                  <a:txBody>
                    <a:bodyPr/>
                    <a:lstStyle/>
                    <a:p>
                      <a:r>
                        <a:rPr lang="en-US" sz="2000" b="1"/>
                        <a:t>Starlette</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a:t>
                      </a:r>
                    </a:p>
                  </a:txBody>
                  <a:tcPr/>
                </a:tc>
                <a:tc>
                  <a:txBody>
                    <a:bodyPr/>
                    <a:lstStyle/>
                    <a:p>
                      <a:r>
                        <a:rPr lang="en-US"/>
                        <a:t>Lower level framework</a:t>
                      </a:r>
                    </a:p>
                  </a:txBody>
                  <a:tcPr/>
                </a:tc>
                <a:extLst>
                  <a:ext uri="{0D108BD9-81ED-4DB2-BD59-A6C34878D82A}">
                    <a16:rowId xmlns:a16="http://schemas.microsoft.com/office/drawing/2014/main" val="3697405027"/>
                  </a:ext>
                </a:extLst>
              </a:tr>
              <a:tr h="654873">
                <a:tc>
                  <a:txBody>
                    <a:bodyPr/>
                    <a:lstStyle/>
                    <a:p>
                      <a:r>
                        <a:rPr lang="en-US" sz="2000" b="1"/>
                        <a:t>Django</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a:t>
                      </a:r>
                    </a:p>
                  </a:txBody>
                  <a:tcPr/>
                </a:tc>
                <a:tc>
                  <a:txBody>
                    <a:bodyPr/>
                    <a:lstStyle/>
                    <a:p>
                      <a:r>
                        <a:rPr lang="en-US"/>
                        <a:t>Can be configured to support async</a:t>
                      </a:r>
                    </a:p>
                  </a:txBody>
                  <a:tcPr/>
                </a:tc>
                <a:extLst>
                  <a:ext uri="{0D108BD9-81ED-4DB2-BD59-A6C34878D82A}">
                    <a16:rowId xmlns:a16="http://schemas.microsoft.com/office/drawing/2014/main" val="1412812058"/>
                  </a:ext>
                </a:extLst>
              </a:tr>
            </a:tbl>
          </a:graphicData>
        </a:graphic>
      </p:graphicFrame>
      <p:sp>
        <p:nvSpPr>
          <p:cNvPr id="5" name="TextBox 4">
            <a:extLst>
              <a:ext uri="{FF2B5EF4-FFF2-40B4-BE49-F238E27FC236}">
                <a16:creationId xmlns:a16="http://schemas.microsoft.com/office/drawing/2014/main" id="{2E1A1ED1-DF38-B601-656E-66ED05258413}"/>
              </a:ext>
            </a:extLst>
          </p:cNvPr>
          <p:cNvSpPr txBox="1"/>
          <p:nvPr/>
        </p:nvSpPr>
        <p:spPr>
          <a:xfrm>
            <a:off x="8184575" y="457200"/>
            <a:ext cx="3644438" cy="646331"/>
          </a:xfrm>
          <a:prstGeom prst="rect">
            <a:avLst/>
          </a:prstGeom>
          <a:solidFill>
            <a:schemeClr val="tx1"/>
          </a:solidFill>
        </p:spPr>
        <p:txBody>
          <a:bodyPr wrap="square">
            <a:spAutoFit/>
          </a:bodyPr>
          <a:lstStyle/>
          <a:p>
            <a:r>
              <a:rPr lang="en-US" b="1">
                <a:solidFill>
                  <a:srgbClr val="444444"/>
                </a:solidFill>
                <a:latin typeface="Consolas" panose="020B0609020204030204" pitchFamily="49" charset="0"/>
                <a:cs typeface="Consolas" panose="020B0609020204030204" pitchFamily="49" charset="0"/>
              </a:rPr>
              <a:t>@app.get("/chat")</a:t>
            </a:r>
            <a:endParaRPr lang="en-US" b="1" i="0">
              <a:solidFill>
                <a:srgbClr val="444444"/>
              </a:solidFill>
              <a:effectLst/>
              <a:latin typeface="Consolas" panose="020B0609020204030204" pitchFamily="49" charset="0"/>
              <a:cs typeface="Consolas" panose="020B0609020204030204" pitchFamily="49" charset="0"/>
            </a:endParaRPr>
          </a:p>
          <a:p>
            <a:r>
              <a:rPr lang="en-US" b="1" i="0">
                <a:solidFill>
                  <a:srgbClr val="444444"/>
                </a:solidFill>
                <a:effectLst/>
                <a:latin typeface="Consolas" panose="020B0609020204030204" pitchFamily="49" charset="0"/>
                <a:cs typeface="Consolas" panose="020B0609020204030204" pitchFamily="49" charset="0"/>
              </a:rPr>
              <a:t>async</a:t>
            </a:r>
            <a:r>
              <a:rPr lang="en-US" b="0" i="0">
                <a:solidFill>
                  <a:srgbClr val="444444"/>
                </a:solidFill>
                <a:effectLst/>
                <a:latin typeface="Consolas" panose="020B0609020204030204" pitchFamily="49" charset="0"/>
                <a:cs typeface="Consolas" panose="020B0609020204030204" pitchFamily="49" charset="0"/>
              </a:rPr>
              <a:t> </a:t>
            </a:r>
            <a:r>
              <a:rPr lang="en-US" b="1" i="0">
                <a:solidFill>
                  <a:srgbClr val="444444"/>
                </a:solidFill>
                <a:effectLst/>
                <a:latin typeface="Consolas" panose="020B0609020204030204" pitchFamily="49" charset="0"/>
                <a:cs typeface="Consolas" panose="020B0609020204030204" pitchFamily="49" charset="0"/>
              </a:rPr>
              <a:t>def</a:t>
            </a:r>
            <a:r>
              <a:rPr lang="en-US" b="0" i="0">
                <a:solidFill>
                  <a:srgbClr val="444444"/>
                </a:solidFill>
                <a:effectLst/>
                <a:latin typeface="Consolas" panose="020B0609020204030204" pitchFamily="49" charset="0"/>
                <a:cs typeface="Consolas" panose="020B0609020204030204" pitchFamily="49" charset="0"/>
              </a:rPr>
              <a:t> </a:t>
            </a:r>
            <a:r>
              <a:rPr lang="en-US" b="1" i="0">
                <a:solidFill>
                  <a:srgbClr val="880000"/>
                </a:solidFill>
                <a:effectLst/>
                <a:latin typeface="Consolas" panose="020B0609020204030204" pitchFamily="49" charset="0"/>
                <a:cs typeface="Consolas" panose="020B0609020204030204" pitchFamily="49" charset="0"/>
              </a:rPr>
              <a:t>chat_handler</a:t>
            </a:r>
            <a:r>
              <a:rPr lang="en-US" b="0" i="0">
                <a:solidFill>
                  <a:srgbClr val="444444"/>
                </a:solidFill>
                <a:effectLst/>
                <a:latin typeface="Consolas" panose="020B0609020204030204" pitchFamily="49" charset="0"/>
                <a:cs typeface="Consolas" panose="020B0609020204030204" pitchFamily="49" charset="0"/>
              </a:rPr>
              <a:t>():</a:t>
            </a:r>
            <a:endParaRPr lang="en-US">
              <a:latin typeface="Consolas" panose="020B0609020204030204" pitchFamily="49" charset="0"/>
              <a:cs typeface="Consolas" panose="020B0609020204030204" pitchFamily="49" charset="0"/>
            </a:endParaRPr>
          </a:p>
        </p:txBody>
      </p:sp>
      <p:sp>
        <p:nvSpPr>
          <p:cNvPr id="7" name="TextBox 6">
            <a:extLst>
              <a:ext uri="{FF2B5EF4-FFF2-40B4-BE49-F238E27FC236}">
                <a16:creationId xmlns:a16="http://schemas.microsoft.com/office/drawing/2014/main" id="{8BA38F15-70AA-7668-14AF-273C28A1386F}"/>
              </a:ext>
            </a:extLst>
          </p:cNvPr>
          <p:cNvSpPr txBox="1"/>
          <p:nvPr/>
        </p:nvSpPr>
        <p:spPr>
          <a:xfrm>
            <a:off x="625186" y="5846802"/>
            <a:ext cx="11566814" cy="461665"/>
          </a:xfrm>
          <a:prstGeom prst="rect">
            <a:avLst/>
          </a:prstGeom>
          <a:noFill/>
        </p:spPr>
        <p:txBody>
          <a:bodyPr wrap="square">
            <a:spAutoFit/>
          </a:bodyPr>
          <a:lstStyle/>
          <a:p>
            <a:r>
              <a:rPr lang="en-US" sz="2400">
                <a:solidFill>
                  <a:srgbClr val="FFFFFF"/>
                </a:solidFill>
                <a:hlinkClick r:id="rId2">
                  <a:extLst>
                    <a:ext uri="{A12FA001-AC4F-418D-AE19-62706E023703}">
                      <ahyp:hlinkClr xmlns:ahyp="http://schemas.microsoft.com/office/drawing/2018/hyperlinkcolor" val="tx"/>
                    </a:ext>
                  </a:extLst>
                </a:hlinkClick>
              </a:rPr>
              <a:t>https://blog.pamelafox.org/2024/07/should-you-use-quart-or-fastapi-for-ai.html</a:t>
            </a:r>
            <a:endParaRPr lang="en-US" sz="2400">
              <a:solidFill>
                <a:srgbClr val="FFFFFF"/>
              </a:solidFill>
            </a:endParaRPr>
          </a:p>
        </p:txBody>
      </p:sp>
    </p:spTree>
    <p:extLst>
      <p:ext uri="{BB962C8B-B14F-4D97-AF65-F5344CB8AC3E}">
        <p14:creationId xmlns:p14="http://schemas.microsoft.com/office/powerpoint/2010/main" val="167235335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9E9D11-F906-5EFE-E1B4-B32ABF5FA2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126E9C-8B32-C05E-E890-44F129EA05C2}"/>
              </a:ext>
            </a:extLst>
          </p:cNvPr>
          <p:cNvSpPr>
            <a:spLocks noGrp="1"/>
          </p:cNvSpPr>
          <p:nvPr>
            <p:ph type="title"/>
          </p:nvPr>
        </p:nvSpPr>
        <p:spPr/>
        <p:txBody>
          <a:bodyPr/>
          <a:lstStyle/>
          <a:p>
            <a:r>
              <a:rPr lang="en-US" dirty="0"/>
              <a:t>...Use </a:t>
            </a:r>
            <a:r>
              <a:rPr lang="en-US" dirty="0" err="1"/>
              <a:t>chamadas</a:t>
            </a:r>
            <a:r>
              <a:rPr lang="en-US" dirty="0"/>
              <a:t> </a:t>
            </a:r>
            <a:r>
              <a:rPr lang="en-US" dirty="0" err="1"/>
              <a:t>asnyc</a:t>
            </a:r>
            <a:r>
              <a:rPr lang="en-US" dirty="0"/>
              <a:t> com LLMs!</a:t>
            </a:r>
          </a:p>
        </p:txBody>
      </p:sp>
      <p:sp>
        <p:nvSpPr>
          <p:cNvPr id="5" name="TextBox 4">
            <a:extLst>
              <a:ext uri="{FF2B5EF4-FFF2-40B4-BE49-F238E27FC236}">
                <a16:creationId xmlns:a16="http://schemas.microsoft.com/office/drawing/2014/main" id="{E22D1EF7-84AD-ED1B-7BDE-70219569D752}"/>
              </a:ext>
            </a:extLst>
          </p:cNvPr>
          <p:cNvSpPr txBox="1"/>
          <p:nvPr/>
        </p:nvSpPr>
        <p:spPr>
          <a:xfrm>
            <a:off x="588263" y="2069700"/>
            <a:ext cx="10831483" cy="3416320"/>
          </a:xfrm>
          <a:prstGeom prst="rect">
            <a:avLst/>
          </a:prstGeom>
          <a:solidFill>
            <a:schemeClr val="tx1"/>
          </a:solidFill>
        </p:spPr>
        <p:txBody>
          <a:bodyPr wrap="square">
            <a:spAutoFit/>
          </a:bodyPr>
          <a:lstStyle/>
          <a:p>
            <a:r>
              <a:rPr lang="en-US" b="0">
                <a:solidFill>
                  <a:srgbClr val="001080"/>
                </a:solidFill>
                <a:effectLst/>
                <a:latin typeface="Consolas" panose="020B0609020204030204" pitchFamily="49" charset="0"/>
                <a:cs typeface="Consolas" panose="020B0609020204030204" pitchFamily="49" charset="0"/>
              </a:rPr>
              <a:t>client</a:t>
            </a:r>
            <a:r>
              <a:rPr lang="en-US" b="0">
                <a:solidFill>
                  <a:srgbClr val="000000"/>
                </a:solidFill>
                <a:effectLst/>
                <a:latin typeface="Consolas" panose="020B0609020204030204" pitchFamily="49" charset="0"/>
                <a:cs typeface="Consolas" panose="020B0609020204030204" pitchFamily="49" charset="0"/>
              </a:rPr>
              <a:t> = </a:t>
            </a:r>
            <a:r>
              <a:rPr lang="en-US" b="0">
                <a:solidFill>
                  <a:srgbClr val="267F99"/>
                </a:solidFill>
                <a:effectLst/>
                <a:latin typeface="Consolas" panose="020B0609020204030204" pitchFamily="49" charset="0"/>
                <a:cs typeface="Consolas" panose="020B0609020204030204" pitchFamily="49" charset="0"/>
              </a:rPr>
              <a:t>openai</a:t>
            </a:r>
            <a:r>
              <a:rPr lang="en-US" b="0">
                <a:solidFill>
                  <a:srgbClr val="000000"/>
                </a:solidFill>
                <a:effectLst/>
                <a:latin typeface="Consolas" panose="020B0609020204030204" pitchFamily="49" charset="0"/>
                <a:cs typeface="Consolas" panose="020B0609020204030204" pitchFamily="49" charset="0"/>
              </a:rPr>
              <a:t>.</a:t>
            </a:r>
            <a:r>
              <a:rPr lang="en-US" b="0">
                <a:solidFill>
                  <a:srgbClr val="267F99"/>
                </a:solidFill>
                <a:effectLst/>
                <a:latin typeface="Consolas" panose="020B0609020204030204" pitchFamily="49" charset="0"/>
                <a:cs typeface="Consolas" panose="020B0609020204030204" pitchFamily="49" charset="0"/>
              </a:rPr>
              <a:t>AsyncAzureOpenAI</a:t>
            </a:r>
            <a:r>
              <a:rPr lang="en-US" b="0">
                <a:solidFill>
                  <a:srgbClr val="000000"/>
                </a:solidFill>
                <a:effectLst/>
                <a:latin typeface="Consolas" panose="020B0609020204030204" pitchFamily="49" charset="0"/>
                <a:cs typeface="Consolas" panose="020B0609020204030204" pitchFamily="49" charset="0"/>
              </a:rPr>
              <a:t>(</a:t>
            </a:r>
          </a:p>
          <a:p>
            <a:r>
              <a:rPr lang="en-US">
                <a:solidFill>
                  <a:srgbClr val="000000"/>
                </a:solidFill>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api_version</a:t>
            </a:r>
            <a:r>
              <a:rPr lang="en-US" b="0">
                <a:solidFill>
                  <a:srgbClr val="000000"/>
                </a:solidFill>
                <a:effectLst/>
                <a:latin typeface="Consolas" panose="020B0609020204030204" pitchFamily="49" charset="0"/>
                <a:cs typeface="Consolas" panose="020B0609020204030204" pitchFamily="49" charset="0"/>
              </a:rPr>
              <a:t>=</a:t>
            </a:r>
            <a:r>
              <a:rPr lang="en-US" b="0">
                <a:solidFill>
                  <a:srgbClr val="267F99"/>
                </a:solidFill>
                <a:effectLst/>
                <a:latin typeface="Consolas" panose="020B0609020204030204" pitchFamily="49" charset="0"/>
                <a:cs typeface="Consolas" panose="020B0609020204030204" pitchFamily="49" charset="0"/>
              </a:rPr>
              <a:t>os</a:t>
            </a:r>
            <a:r>
              <a:rPr lang="en-US" b="0">
                <a:solidFill>
                  <a:srgbClr val="000000"/>
                </a:solidFill>
                <a:effectLst/>
                <a:latin typeface="Consolas" panose="020B0609020204030204" pitchFamily="49" charset="0"/>
                <a:cs typeface="Consolas" panose="020B0609020204030204" pitchFamily="49" charset="0"/>
              </a:rPr>
              <a:t>.</a:t>
            </a:r>
            <a:r>
              <a:rPr lang="en-US" b="0">
                <a:solidFill>
                  <a:srgbClr val="795E26"/>
                </a:solidFill>
                <a:effectLst/>
                <a:latin typeface="Consolas" panose="020B0609020204030204" pitchFamily="49" charset="0"/>
                <a:cs typeface="Consolas" panose="020B0609020204030204" pitchFamily="49" charset="0"/>
              </a:rPr>
              <a:t>getenv</a:t>
            </a:r>
            <a:r>
              <a:rPr lang="en-US" b="0">
                <a:solidFill>
                  <a:srgbClr val="000000"/>
                </a:solidFill>
                <a:effectLst/>
                <a:latin typeface="Consolas" panose="020B0609020204030204" pitchFamily="49" charset="0"/>
                <a:cs typeface="Consolas" panose="020B0609020204030204" pitchFamily="49" charset="0"/>
              </a:rPr>
              <a:t>(</a:t>
            </a:r>
            <a:r>
              <a:rPr lang="en-US" b="0">
                <a:solidFill>
                  <a:srgbClr val="A31515"/>
                </a:solidFill>
                <a:effectLst/>
                <a:latin typeface="Consolas" panose="020B0609020204030204" pitchFamily="49" charset="0"/>
                <a:cs typeface="Consolas" panose="020B0609020204030204" pitchFamily="49" charset="0"/>
              </a:rPr>
              <a:t>"AZURE_OPENAI_VERSION"</a:t>
            </a:r>
            <a:r>
              <a:rPr lang="en-US" b="0">
                <a:solidFill>
                  <a:srgbClr val="000000"/>
                </a:solidFill>
                <a:effectLst/>
                <a:latin typeface="Consolas" panose="020B0609020204030204" pitchFamily="49" charset="0"/>
                <a:cs typeface="Consolas" panose="020B0609020204030204" pitchFamily="49" charset="0"/>
              </a:rPr>
              <a:t>),</a:t>
            </a:r>
          </a:p>
          <a:p>
            <a:r>
              <a:rPr lang="en-US">
                <a:solidFill>
                  <a:srgbClr val="000000"/>
                </a:solidFill>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azure_endpoint</a:t>
            </a:r>
            <a:r>
              <a:rPr lang="en-US" b="0">
                <a:solidFill>
                  <a:srgbClr val="000000"/>
                </a:solidFill>
                <a:effectLst/>
                <a:latin typeface="Consolas" panose="020B0609020204030204" pitchFamily="49" charset="0"/>
                <a:cs typeface="Consolas" panose="020B0609020204030204" pitchFamily="49" charset="0"/>
              </a:rPr>
              <a:t>=</a:t>
            </a:r>
            <a:r>
              <a:rPr lang="en-US" b="0">
                <a:solidFill>
                  <a:srgbClr val="267F99"/>
                </a:solidFill>
                <a:effectLst/>
                <a:latin typeface="Consolas" panose="020B0609020204030204" pitchFamily="49" charset="0"/>
                <a:cs typeface="Consolas" panose="020B0609020204030204" pitchFamily="49" charset="0"/>
              </a:rPr>
              <a:t>os</a:t>
            </a:r>
            <a:r>
              <a:rPr lang="en-US" b="0">
                <a:solidFill>
                  <a:srgbClr val="000000"/>
                </a:solidFill>
                <a:effectLst/>
                <a:latin typeface="Consolas" panose="020B0609020204030204" pitchFamily="49" charset="0"/>
                <a:cs typeface="Consolas" panose="020B0609020204030204" pitchFamily="49" charset="0"/>
              </a:rPr>
              <a:t>.</a:t>
            </a:r>
            <a:r>
              <a:rPr lang="en-US" b="0">
                <a:solidFill>
                  <a:srgbClr val="795E26"/>
                </a:solidFill>
                <a:effectLst/>
                <a:latin typeface="Consolas" panose="020B0609020204030204" pitchFamily="49" charset="0"/>
                <a:cs typeface="Consolas" panose="020B0609020204030204" pitchFamily="49" charset="0"/>
              </a:rPr>
              <a:t>getenv</a:t>
            </a:r>
            <a:r>
              <a:rPr lang="en-US" b="0">
                <a:solidFill>
                  <a:srgbClr val="000000"/>
                </a:solidFill>
                <a:effectLst/>
                <a:latin typeface="Consolas" panose="020B0609020204030204" pitchFamily="49" charset="0"/>
                <a:cs typeface="Consolas" panose="020B0609020204030204" pitchFamily="49" charset="0"/>
              </a:rPr>
              <a:t>(</a:t>
            </a:r>
            <a:r>
              <a:rPr lang="en-US" b="0">
                <a:solidFill>
                  <a:srgbClr val="A31515"/>
                </a:solidFill>
                <a:effectLst/>
                <a:latin typeface="Consolas" panose="020B0609020204030204" pitchFamily="49" charset="0"/>
                <a:cs typeface="Consolas" panose="020B0609020204030204" pitchFamily="49" charset="0"/>
              </a:rPr>
              <a:t>"AZURE_OPENAI_ENDPOINT"</a:t>
            </a:r>
            <a:r>
              <a:rPr lang="en-US" b="0">
                <a:solidFill>
                  <a:srgbClr val="000000"/>
                </a:solidFill>
                <a:effectLst/>
                <a:latin typeface="Consolas" panose="020B0609020204030204" pitchFamily="49" charset="0"/>
                <a:cs typeface="Consolas" panose="020B0609020204030204" pitchFamily="49" charset="0"/>
              </a:rPr>
              <a:t>),</a:t>
            </a:r>
          </a:p>
          <a:p>
            <a:r>
              <a:rPr lang="en-US">
                <a:solidFill>
                  <a:srgbClr val="000000"/>
                </a:solidFill>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azure_ad_token_provider</a:t>
            </a:r>
            <a:r>
              <a:rPr lang="en-US" b="0">
                <a:solidFill>
                  <a:srgbClr val="000000"/>
                </a:solidFill>
                <a:effectLst/>
                <a:latin typeface="Consolas" panose="020B0609020204030204" pitchFamily="49" charset="0"/>
                <a:cs typeface="Consolas" panose="020B0609020204030204" pitchFamily="49" charset="0"/>
              </a:rPr>
              <a:t>=</a:t>
            </a:r>
            <a:r>
              <a:rPr lang="en-US" b="0">
                <a:solidFill>
                  <a:srgbClr val="001080"/>
                </a:solidFill>
                <a:effectLst/>
                <a:latin typeface="Consolas" panose="020B0609020204030204" pitchFamily="49" charset="0"/>
                <a:cs typeface="Consolas" panose="020B0609020204030204" pitchFamily="49" charset="0"/>
              </a:rPr>
              <a:t>token_provider</a:t>
            </a:r>
            <a:r>
              <a:rPr lang="en-US" b="0">
                <a:solidFill>
                  <a:srgbClr val="000000"/>
                </a:solidFill>
                <a:effectLst/>
                <a:latin typeface="Consolas" panose="020B0609020204030204" pitchFamily="49" charset="0"/>
                <a:cs typeface="Consolas" panose="020B0609020204030204" pitchFamily="49" charset="0"/>
              </a:rPr>
              <a:t>,</a:t>
            </a:r>
          </a:p>
          <a:p>
            <a:r>
              <a:rPr lang="en-US" b="0">
                <a:solidFill>
                  <a:srgbClr val="000000"/>
                </a:solidFill>
                <a:effectLst/>
                <a:latin typeface="Consolas" panose="020B0609020204030204" pitchFamily="49" charset="0"/>
                <a:cs typeface="Consolas" panose="020B0609020204030204" pitchFamily="49" charset="0"/>
              </a:rPr>
              <a:t>)</a:t>
            </a:r>
          </a:p>
          <a:p>
            <a:endParaRPr lang="en-US">
              <a:solidFill>
                <a:srgbClr val="000000"/>
              </a:solidFill>
              <a:latin typeface="Consolas" panose="020B0609020204030204" pitchFamily="49" charset="0"/>
              <a:cs typeface="Consolas" panose="020B0609020204030204" pitchFamily="49" charset="0"/>
            </a:endParaRPr>
          </a:p>
          <a:p>
            <a:r>
              <a:rPr lang="en-US" b="0">
                <a:solidFill>
                  <a:srgbClr val="001080"/>
                </a:solidFill>
                <a:effectLst/>
                <a:latin typeface="Consolas" panose="020B0609020204030204" pitchFamily="49" charset="0"/>
                <a:cs typeface="Consolas" panose="020B0609020204030204" pitchFamily="49" charset="0"/>
              </a:rPr>
              <a:t>response</a:t>
            </a:r>
            <a:r>
              <a:rPr lang="en-US" b="0">
                <a:solidFill>
                  <a:srgbClr val="000000"/>
                </a:solidFill>
                <a:effectLst/>
                <a:latin typeface="Consolas" panose="020B0609020204030204" pitchFamily="49" charset="0"/>
                <a:cs typeface="Consolas" panose="020B0609020204030204" pitchFamily="49" charset="0"/>
              </a:rPr>
              <a:t> = </a:t>
            </a:r>
            <a:r>
              <a:rPr lang="en-US" b="0">
                <a:solidFill>
                  <a:srgbClr val="AF00DB"/>
                </a:solidFill>
                <a:effectLst/>
                <a:latin typeface="Consolas" panose="020B0609020204030204" pitchFamily="49" charset="0"/>
                <a:cs typeface="Consolas" panose="020B0609020204030204" pitchFamily="49" charset="0"/>
              </a:rPr>
              <a:t>await</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client</a:t>
            </a:r>
            <a:r>
              <a:rPr lang="en-US" b="0">
                <a:solidFill>
                  <a:srgbClr val="000000"/>
                </a:solidFill>
                <a:effectLst/>
                <a:latin typeface="Consolas" panose="020B0609020204030204" pitchFamily="49" charset="0"/>
                <a:cs typeface="Consolas" panose="020B0609020204030204" pitchFamily="49" charset="0"/>
              </a:rPr>
              <a:t>.</a:t>
            </a:r>
            <a:r>
              <a:rPr lang="en-US" b="0">
                <a:solidFill>
                  <a:srgbClr val="001080"/>
                </a:solidFill>
                <a:effectLst/>
                <a:latin typeface="Consolas" panose="020B0609020204030204" pitchFamily="49" charset="0"/>
                <a:cs typeface="Consolas" panose="020B0609020204030204" pitchFamily="49" charset="0"/>
              </a:rPr>
              <a:t>chat</a:t>
            </a:r>
            <a:r>
              <a:rPr lang="en-US" b="0">
                <a:solidFill>
                  <a:srgbClr val="000000"/>
                </a:solidFill>
                <a:effectLst/>
                <a:latin typeface="Consolas" panose="020B0609020204030204" pitchFamily="49" charset="0"/>
                <a:cs typeface="Consolas" panose="020B0609020204030204" pitchFamily="49" charset="0"/>
              </a:rPr>
              <a:t>.</a:t>
            </a:r>
            <a:r>
              <a:rPr lang="en-US" b="0">
                <a:solidFill>
                  <a:srgbClr val="001080"/>
                </a:solidFill>
                <a:effectLst/>
                <a:latin typeface="Consolas" panose="020B0609020204030204" pitchFamily="49" charset="0"/>
                <a:cs typeface="Consolas" panose="020B0609020204030204" pitchFamily="49" charset="0"/>
              </a:rPr>
              <a:t>completions</a:t>
            </a:r>
            <a:r>
              <a:rPr lang="en-US" b="0">
                <a:solidFill>
                  <a:srgbClr val="000000"/>
                </a:solidFill>
                <a:effectLst/>
                <a:latin typeface="Consolas" panose="020B0609020204030204" pitchFamily="49" charset="0"/>
                <a:cs typeface="Consolas" panose="020B0609020204030204" pitchFamily="49" charset="0"/>
              </a:rPr>
              <a:t>.</a:t>
            </a:r>
            <a:r>
              <a:rPr lang="en-US" b="0">
                <a:solidFill>
                  <a:srgbClr val="795E26"/>
                </a:solidFill>
                <a:effectLst/>
                <a:latin typeface="Consolas" panose="020B0609020204030204" pitchFamily="49" charset="0"/>
                <a:cs typeface="Consolas" panose="020B0609020204030204" pitchFamily="49" charset="0"/>
              </a:rPr>
              <a:t>create</a:t>
            </a:r>
            <a:r>
              <a:rPr lang="en-US" b="0">
                <a:solidFill>
                  <a:srgbClr val="000000"/>
                </a:solidFill>
                <a:effectLst/>
                <a:latin typeface="Consolas" panose="020B0609020204030204" pitchFamily="49" charset="0"/>
                <a:cs typeface="Consolas" panose="020B0609020204030204" pitchFamily="49" charset="0"/>
              </a:rPr>
              <a:t>(</a:t>
            </a:r>
          </a:p>
          <a:p>
            <a:r>
              <a:rPr lang="en-US">
                <a:solidFill>
                  <a:srgbClr val="000000"/>
                </a:solidFill>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model</a:t>
            </a:r>
            <a:r>
              <a:rPr lang="en-US" b="0">
                <a:solidFill>
                  <a:srgbClr val="000000"/>
                </a:solidFill>
                <a:effectLst/>
                <a:latin typeface="Consolas" panose="020B0609020204030204" pitchFamily="49" charset="0"/>
                <a:cs typeface="Consolas" panose="020B0609020204030204" pitchFamily="49" charset="0"/>
              </a:rPr>
              <a:t>=</a:t>
            </a:r>
            <a:r>
              <a:rPr lang="en-US" b="0">
                <a:solidFill>
                  <a:srgbClr val="0070C1"/>
                </a:solidFill>
                <a:effectLst/>
                <a:latin typeface="Consolas" panose="020B0609020204030204" pitchFamily="49" charset="0"/>
                <a:cs typeface="Consolas" panose="020B0609020204030204" pitchFamily="49" charset="0"/>
              </a:rPr>
              <a:t>MODEL_NAME</a:t>
            </a:r>
            <a:r>
              <a:rPr lang="en-US" b="0">
                <a:solidFill>
                  <a:srgbClr val="000000"/>
                </a:solidFill>
                <a:effectLst/>
                <a:latin typeface="Consolas" panose="020B0609020204030204" pitchFamily="49" charset="0"/>
                <a:cs typeface="Consolas" panose="020B0609020204030204" pitchFamily="49" charset="0"/>
              </a:rPr>
              <a:t>,</a:t>
            </a:r>
          </a:p>
          <a:p>
            <a:r>
              <a:rPr lang="en-US">
                <a:solidFill>
                  <a:srgbClr val="000000"/>
                </a:solidFill>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messages</a:t>
            </a:r>
            <a:r>
              <a:rPr lang="en-US" b="0">
                <a:solidFill>
                  <a:srgbClr val="000000"/>
                </a:solidFill>
                <a:effectLst/>
                <a:latin typeface="Consolas" panose="020B0609020204030204" pitchFamily="49" charset="0"/>
                <a:cs typeface="Consolas" panose="020B0609020204030204" pitchFamily="49" charset="0"/>
              </a:rPr>
              <a:t>=[</a:t>
            </a:r>
          </a:p>
          <a:p>
            <a:r>
              <a:rPr lang="en-US">
                <a:solidFill>
                  <a:srgbClr val="000000"/>
                </a:solidFill>
                <a:latin typeface="Consolas" panose="020B0609020204030204" pitchFamily="49" charset="0"/>
                <a:cs typeface="Consolas" panose="020B0609020204030204" pitchFamily="49" charset="0"/>
              </a:rPr>
              <a:t>  </a:t>
            </a:r>
            <a:r>
              <a:rPr lang="en-US" b="0">
                <a:solidFill>
                  <a:srgbClr val="000000"/>
                </a:solidFill>
                <a:effectLst/>
                <a:latin typeface="Consolas" panose="020B0609020204030204" pitchFamily="49" charset="0"/>
                <a:cs typeface="Consolas" panose="020B0609020204030204" pitchFamily="49" charset="0"/>
              </a:rPr>
              <a:t>{</a:t>
            </a:r>
            <a:r>
              <a:rPr lang="en-US" b="0">
                <a:solidFill>
                  <a:srgbClr val="A31515"/>
                </a:solidFill>
                <a:effectLst/>
                <a:latin typeface="Consolas" panose="020B0609020204030204" pitchFamily="49" charset="0"/>
                <a:cs typeface="Consolas" panose="020B0609020204030204" pitchFamily="49" charset="0"/>
              </a:rPr>
              <a:t>"role"</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"system"</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"content"</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"You are a helpful assistant."</a:t>
            </a:r>
            <a:r>
              <a:rPr lang="en-US" b="0">
                <a:solidFill>
                  <a:srgbClr val="000000"/>
                </a:solidFill>
                <a:effectLst/>
                <a:latin typeface="Consolas" panose="020B0609020204030204" pitchFamily="49" charset="0"/>
                <a:cs typeface="Consolas" panose="020B0609020204030204" pitchFamily="49" charset="0"/>
              </a:rPr>
              <a:t>},</a:t>
            </a:r>
          </a:p>
          <a:p>
            <a:r>
              <a:rPr lang="en-US">
                <a:solidFill>
                  <a:srgbClr val="000000"/>
                </a:solidFill>
                <a:latin typeface="Consolas" panose="020B0609020204030204" pitchFamily="49" charset="0"/>
                <a:cs typeface="Consolas" panose="020B0609020204030204" pitchFamily="49" charset="0"/>
              </a:rPr>
              <a:t>  </a:t>
            </a:r>
            <a:r>
              <a:rPr lang="en-US" b="0">
                <a:solidFill>
                  <a:srgbClr val="000000"/>
                </a:solidFill>
                <a:effectLst/>
                <a:latin typeface="Consolas" panose="020B0609020204030204" pitchFamily="49" charset="0"/>
                <a:cs typeface="Consolas" panose="020B0609020204030204" pitchFamily="49" charset="0"/>
              </a:rPr>
              <a:t>{</a:t>
            </a:r>
            <a:r>
              <a:rPr lang="en-US" b="0">
                <a:solidFill>
                  <a:srgbClr val="A31515"/>
                </a:solidFill>
                <a:effectLst/>
                <a:latin typeface="Consolas" panose="020B0609020204030204" pitchFamily="49" charset="0"/>
                <a:cs typeface="Consolas" panose="020B0609020204030204" pitchFamily="49" charset="0"/>
              </a:rPr>
              <a:t>"role"</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"user"</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A31515"/>
                </a:solidFill>
                <a:effectLst/>
                <a:latin typeface="Consolas" panose="020B0609020204030204" pitchFamily="49" charset="0"/>
                <a:cs typeface="Consolas" panose="020B0609020204030204" pitchFamily="49" charset="0"/>
              </a:rPr>
              <a:t>"content"</a:t>
            </a:r>
            <a:r>
              <a:rPr lang="en-US" b="0">
                <a:solidFill>
                  <a:srgbClr val="000000"/>
                </a:solidFill>
                <a:effectLst/>
                <a:latin typeface="Consolas" panose="020B0609020204030204" pitchFamily="49" charset="0"/>
                <a:cs typeface="Consolas" panose="020B0609020204030204" pitchFamily="49" charset="0"/>
              </a:rPr>
              <a:t>: </a:t>
            </a:r>
            <a:r>
              <a:rPr lang="en-US" b="0">
                <a:solidFill>
                  <a:srgbClr val="001080"/>
                </a:solidFill>
                <a:effectLst/>
                <a:latin typeface="Consolas" panose="020B0609020204030204" pitchFamily="49" charset="0"/>
                <a:cs typeface="Consolas" panose="020B0609020204030204" pitchFamily="49" charset="0"/>
              </a:rPr>
              <a:t>user_message</a:t>
            </a:r>
            <a:r>
              <a:rPr lang="en-US" b="0">
                <a:solidFill>
                  <a:srgbClr val="000000"/>
                </a:solidFill>
                <a:effectLst/>
                <a:latin typeface="Consolas" panose="020B0609020204030204" pitchFamily="49" charset="0"/>
                <a:cs typeface="Consolas" panose="020B0609020204030204" pitchFamily="49" charset="0"/>
              </a:rPr>
              <a:t>}])</a:t>
            </a:r>
          </a:p>
          <a:p>
            <a:endParaRPr lang="en-US" b="0">
              <a:solidFill>
                <a:srgbClr val="000000"/>
              </a:solidFill>
              <a:effectLst/>
              <a:latin typeface="Consolas" panose="020B0609020204030204" pitchFamily="49" charset="0"/>
              <a:cs typeface="Consolas" panose="020B0609020204030204" pitchFamily="49" charset="0"/>
            </a:endParaRPr>
          </a:p>
        </p:txBody>
      </p:sp>
      <p:sp>
        <p:nvSpPr>
          <p:cNvPr id="6" name="TextBox 5">
            <a:extLst>
              <a:ext uri="{FF2B5EF4-FFF2-40B4-BE49-F238E27FC236}">
                <a16:creationId xmlns:a16="http://schemas.microsoft.com/office/drawing/2014/main" id="{2B8AEB4C-237A-A5BA-73D2-8B110F7EA41A}"/>
              </a:ext>
            </a:extLst>
          </p:cNvPr>
          <p:cNvSpPr txBox="1"/>
          <p:nvPr/>
        </p:nvSpPr>
        <p:spPr>
          <a:xfrm>
            <a:off x="657629" y="1455163"/>
            <a:ext cx="10248669" cy="384721"/>
          </a:xfrm>
          <a:prstGeom prst="rect">
            <a:avLst/>
          </a:prstGeom>
          <a:noFill/>
        </p:spPr>
        <p:txBody>
          <a:bodyPr wrap="square" lIns="0" tIns="0" rIns="0" bIns="0" rtlCol="0">
            <a:spAutoFit/>
          </a:bodyPr>
          <a:lstStyle/>
          <a:p>
            <a:pPr algn="l"/>
            <a:r>
              <a:rPr lang="pt-BR" sz="2500" dirty="0"/>
              <a:t>Para a SDK OpenAi, use o construtor AsyncAzureOpenAI e </a:t>
            </a:r>
            <a:r>
              <a:rPr lang="en-US" sz="2500" dirty="0">
                <a:latin typeface="Consolas" panose="020B0609020204030204" pitchFamily="49" charset="0"/>
                <a:cs typeface="Consolas" panose="020B0609020204030204" pitchFamily="49" charset="0"/>
              </a:rPr>
              <a:t>await</a:t>
            </a:r>
            <a:r>
              <a:rPr lang="en-US" sz="2500" dirty="0"/>
              <a:t>:</a:t>
            </a:r>
          </a:p>
        </p:txBody>
      </p:sp>
    </p:spTree>
    <p:extLst>
      <p:ext uri="{BB962C8B-B14F-4D97-AF65-F5344CB8AC3E}">
        <p14:creationId xmlns:p14="http://schemas.microsoft.com/office/powerpoint/2010/main" val="275134639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457CBD-8910-705E-C11E-268B0262FD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9D03D1-349C-0D5B-8534-8EE6F05C7AFD}"/>
              </a:ext>
            </a:extLst>
          </p:cNvPr>
          <p:cNvSpPr>
            <a:spLocks noGrp="1"/>
          </p:cNvSpPr>
          <p:nvPr>
            <p:ph type="title"/>
          </p:nvPr>
        </p:nvSpPr>
        <p:spPr/>
        <p:txBody>
          <a:bodyPr/>
          <a:lstStyle/>
          <a:p>
            <a:r>
              <a:rPr lang="pt-BR" dirty="0"/>
              <a:t>Mais soluções RAG em Python</a:t>
            </a:r>
            <a:endParaRPr lang="en-US" dirty="0"/>
          </a:p>
        </p:txBody>
      </p:sp>
    </p:spTree>
    <p:extLst>
      <p:ext uri="{BB962C8B-B14F-4D97-AF65-F5344CB8AC3E}">
        <p14:creationId xmlns:p14="http://schemas.microsoft.com/office/powerpoint/2010/main" val="362854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AAB0B-EFA6-6DA4-D5CD-C81739DCCBB8}"/>
              </a:ext>
            </a:extLst>
          </p:cNvPr>
          <p:cNvSpPr>
            <a:spLocks noGrp="1"/>
          </p:cNvSpPr>
          <p:nvPr>
            <p:ph type="title"/>
          </p:nvPr>
        </p:nvSpPr>
        <p:spPr/>
        <p:txBody>
          <a:bodyPr/>
          <a:lstStyle/>
          <a:p>
            <a:r>
              <a:rPr lang="en-US" dirty="0"/>
              <a:t>Que </a:t>
            </a:r>
            <a:r>
              <a:rPr lang="en-US" dirty="0" err="1"/>
              <a:t>temos</a:t>
            </a:r>
            <a:r>
              <a:rPr lang="en-US" dirty="0"/>
              <a:t> num RAG?</a:t>
            </a:r>
          </a:p>
        </p:txBody>
      </p:sp>
      <p:graphicFrame>
        <p:nvGraphicFramePr>
          <p:cNvPr id="4" name="Table 3">
            <a:extLst>
              <a:ext uri="{FF2B5EF4-FFF2-40B4-BE49-F238E27FC236}">
                <a16:creationId xmlns:a16="http://schemas.microsoft.com/office/drawing/2014/main" id="{B93F23C5-466A-408A-AE42-B2715437D952}"/>
              </a:ext>
            </a:extLst>
          </p:cNvPr>
          <p:cNvGraphicFramePr>
            <a:graphicFrameLocks noGrp="1"/>
          </p:cNvGraphicFramePr>
          <p:nvPr>
            <p:extLst>
              <p:ext uri="{D42A27DB-BD31-4B8C-83A1-F6EECF244321}">
                <p14:modId xmlns:p14="http://schemas.microsoft.com/office/powerpoint/2010/main" val="1872853486"/>
              </p:ext>
            </p:extLst>
          </p:nvPr>
        </p:nvGraphicFramePr>
        <p:xfrm>
          <a:off x="588263" y="1217034"/>
          <a:ext cx="11383778" cy="5352273"/>
        </p:xfrm>
        <a:graphic>
          <a:graphicData uri="http://schemas.openxmlformats.org/drawingml/2006/table">
            <a:tbl>
              <a:tblPr firstRow="1" bandRow="1">
                <a:tableStyleId>{5C22544A-7EE6-4342-B048-85BDC9FD1C3A}</a:tableStyleId>
              </a:tblPr>
              <a:tblGrid>
                <a:gridCol w="3393533">
                  <a:extLst>
                    <a:ext uri="{9D8B030D-6E8A-4147-A177-3AD203B41FA5}">
                      <a16:colId xmlns:a16="http://schemas.microsoft.com/office/drawing/2014/main" val="461787052"/>
                    </a:ext>
                  </a:extLst>
                </a:gridCol>
                <a:gridCol w="5181058">
                  <a:extLst>
                    <a:ext uri="{9D8B030D-6E8A-4147-A177-3AD203B41FA5}">
                      <a16:colId xmlns:a16="http://schemas.microsoft.com/office/drawing/2014/main" val="2318204061"/>
                    </a:ext>
                  </a:extLst>
                </a:gridCol>
                <a:gridCol w="2809187">
                  <a:extLst>
                    <a:ext uri="{9D8B030D-6E8A-4147-A177-3AD203B41FA5}">
                      <a16:colId xmlns:a16="http://schemas.microsoft.com/office/drawing/2014/main" val="3117003249"/>
                    </a:ext>
                  </a:extLst>
                </a:gridCol>
              </a:tblGrid>
              <a:tr h="581444">
                <a:tc>
                  <a:txBody>
                    <a:bodyPr/>
                    <a:lstStyle/>
                    <a:p>
                      <a:r>
                        <a:rPr lang="en-US" dirty="0" err="1"/>
                        <a:t>Componente</a:t>
                      </a:r>
                      <a:endParaRPr lang="en-US" dirty="0"/>
                    </a:p>
                  </a:txBody>
                  <a:tcPr>
                    <a:solidFill>
                      <a:srgbClr val="2454C3"/>
                    </a:solidFill>
                  </a:tcPr>
                </a:tc>
                <a:tc>
                  <a:txBody>
                    <a:bodyPr/>
                    <a:lstStyle/>
                    <a:p>
                      <a:r>
                        <a:rPr lang="en-US" dirty="0" err="1"/>
                        <a:t>Exemplos</a:t>
                      </a:r>
                      <a:endParaRPr lang="en-US" dirty="0"/>
                    </a:p>
                  </a:txBody>
                  <a:tcPr>
                    <a:solidFill>
                      <a:srgbClr val="2454C3"/>
                    </a:solidFill>
                  </a:tcPr>
                </a:tc>
                <a:tc>
                  <a:txBody>
                    <a:bodyPr/>
                    <a:lstStyle/>
                    <a:p>
                      <a:r>
                        <a:rPr lang="en-US"/>
                        <a:t>SDKs</a:t>
                      </a:r>
                    </a:p>
                  </a:txBody>
                  <a:tcPr>
                    <a:solidFill>
                      <a:srgbClr val="2454C3"/>
                    </a:solidFill>
                  </a:tcPr>
                </a:tc>
                <a:extLst>
                  <a:ext uri="{0D108BD9-81ED-4DB2-BD59-A6C34878D82A}">
                    <a16:rowId xmlns:a16="http://schemas.microsoft.com/office/drawing/2014/main" val="75146174"/>
                  </a:ext>
                </a:extLst>
              </a:tr>
              <a:tr h="455331">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Embedding: </a:t>
                      </a:r>
                      <a:r>
                        <a:rPr lang="en-US" dirty="0"/>
                        <a:t>(Optional) A model that converts a user query into a vector embedding, to be used by retrieval step.</a:t>
                      </a:r>
                    </a:p>
                  </a:txBody>
                  <a:tcPr/>
                </a:tc>
                <a:tc>
                  <a:txBody>
                    <a:bodyPr/>
                    <a:lstStyle/>
                    <a:p>
                      <a:r>
                        <a:rPr lang="en-US" i="1"/>
                        <a:t>OpenAI: </a:t>
                      </a:r>
                      <a:r>
                        <a:rPr lang="en-US" i="0"/>
                        <a:t>ada-002, text-embedding-3</a:t>
                      </a:r>
                      <a:endParaRPr lang="en-US" err="1"/>
                    </a:p>
                  </a:txBody>
                  <a:tcPr/>
                </a:tc>
                <a:tc>
                  <a:txBody>
                    <a:bodyPr/>
                    <a:lstStyle/>
                    <a:p>
                      <a:r>
                        <a:rPr lang="en-US"/>
                        <a:t>openai</a:t>
                      </a:r>
                    </a:p>
                  </a:txBody>
                  <a:tcPr/>
                </a:tc>
                <a:extLst>
                  <a:ext uri="{0D108BD9-81ED-4DB2-BD59-A6C34878D82A}">
                    <a16:rowId xmlns:a16="http://schemas.microsoft.com/office/drawing/2014/main" val="1859367548"/>
                  </a:ext>
                </a:extLst>
              </a:tr>
              <a:tr h="800474">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r>
                        <a:rPr lang="en-US" i="1" err="1"/>
                        <a:t>Azure AI Studio: </a:t>
                      </a:r>
                      <a:r>
                        <a:rPr lang="en-US" err="1"/>
                        <a:t>Cohere Embed</a:t>
                      </a:r>
                    </a:p>
                  </a:txBody>
                  <a:tcPr/>
                </a:tc>
                <a:tc>
                  <a:txBody>
                    <a:bodyPr/>
                    <a:lstStyle/>
                    <a:p>
                      <a:r>
                        <a:rPr lang="en-US"/>
                        <a:t>azure-ai-inference</a:t>
                      </a:r>
                    </a:p>
                  </a:txBody>
                  <a:tcPr/>
                </a:tc>
                <a:extLst>
                  <a:ext uri="{0D108BD9-81ED-4DB2-BD59-A6C34878D82A}">
                    <a16:rowId xmlns:a16="http://schemas.microsoft.com/office/drawing/2014/main" val="2319687680"/>
                  </a:ext>
                </a:extLst>
              </a:tr>
              <a:tr h="857221">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Retrieval</a:t>
                      </a:r>
                      <a:r>
                        <a:rPr lang="en-US"/>
                        <a:t>: A knowledge base that can efficiently retrieve sources that match a user query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(Ideally supports both vector and full-text search)</a:t>
                      </a:r>
                    </a:p>
                  </a:txBody>
                  <a:tcPr/>
                </a:tc>
                <a:tc>
                  <a:txBody>
                    <a:bodyPr/>
                    <a:lstStyle/>
                    <a:p>
                      <a:r>
                        <a:rPr lang="en-US"/>
                        <a:t>Azure AI Search,</a:t>
                      </a:r>
                    </a:p>
                    <a:p>
                      <a:r>
                        <a:rPr lang="en-US"/>
                        <a:t>Azure </a:t>
                      </a:r>
                      <a:r>
                        <a:rPr lang="en-US" err="1"/>
                        <a:t>Cosmos DB</a:t>
                      </a:r>
                    </a:p>
                  </a:txBody>
                  <a:tcPr/>
                </a:tc>
                <a:tc>
                  <a:txBody>
                    <a:bodyPr/>
                    <a:lstStyle/>
                    <a:p>
                      <a:r>
                        <a:rPr lang="en-US"/>
                        <a:t>Azure Python SDK</a:t>
                      </a:r>
                    </a:p>
                    <a:p>
                      <a:endParaRPr lang="en-US"/>
                    </a:p>
                    <a:p>
                      <a:endParaRPr lang="en-US"/>
                    </a:p>
                  </a:txBody>
                  <a:tcPr/>
                </a:tc>
                <a:extLst>
                  <a:ext uri="{0D108BD9-81ED-4DB2-BD59-A6C34878D82A}">
                    <a16:rowId xmlns:a16="http://schemas.microsoft.com/office/drawing/2014/main" val="1236162622"/>
                  </a:ext>
                </a:extLst>
              </a:tr>
              <a:tr h="862459">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PostgreSQL</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SQLAlchemy, psycopg2</a:t>
                      </a:r>
                    </a:p>
                    <a:p>
                      <a:endParaRPr lang="en-US"/>
                    </a:p>
                  </a:txBody>
                  <a:tcPr/>
                </a:tc>
                <a:extLst>
                  <a:ext uri="{0D108BD9-81ED-4DB2-BD59-A6C34878D82A}">
                    <a16:rowId xmlns:a16="http://schemas.microsoft.com/office/drawing/2014/main" val="3003987370"/>
                  </a:ext>
                </a:extLst>
              </a:tr>
              <a:tr h="638633">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t>Generation</a:t>
                      </a:r>
                      <a:r>
                        <a:rPr lang="en-US"/>
                        <a:t>: A model that can answer questions based on the query based on the provided sources, and can include citations</a:t>
                      </a:r>
                    </a:p>
                    <a:p>
                      <a:endParaRPr lang="en-US"/>
                    </a:p>
                  </a:txBody>
                  <a:tcPr/>
                </a:tc>
                <a:tc>
                  <a:txBody>
                    <a:bodyPr/>
                    <a:lstStyle/>
                    <a:p>
                      <a:r>
                        <a:rPr lang="en-US" i="1"/>
                        <a:t>OpenAI: </a:t>
                      </a:r>
                      <a:r>
                        <a:rPr lang="en-US"/>
                        <a:t>GPT 3.5, GPT 4, GPT-4o</a:t>
                      </a:r>
                    </a:p>
                  </a:txBody>
                  <a:tcPr/>
                </a:tc>
                <a:tc>
                  <a:txBody>
                    <a:bodyPr/>
                    <a:lstStyle/>
                    <a:p>
                      <a:r>
                        <a:rPr lang="en-US"/>
                        <a:t>openai</a:t>
                      </a:r>
                    </a:p>
                  </a:txBody>
                  <a:tcPr/>
                </a:tc>
                <a:extLst>
                  <a:ext uri="{0D108BD9-81ED-4DB2-BD59-A6C34878D82A}">
                    <a16:rowId xmlns:a16="http://schemas.microsoft.com/office/drawing/2014/main" val="968267010"/>
                  </a:ext>
                </a:extLst>
              </a:tr>
              <a:tr h="1099532">
                <a:tc vMerge="1">
                  <a:txBody>
                    <a:bodyPr/>
                    <a:lstStyle/>
                    <a:p>
                      <a:endParaRPr lang="en-US"/>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i="1"/>
                        <a:t>Azure AI Studio: </a:t>
                      </a:r>
                      <a:r>
                        <a:rPr lang="en-US"/>
                        <a:t>Meta Llama3, Mistral, Cohere R+</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azure-ai-inference</a:t>
                      </a:r>
                    </a:p>
                    <a:p>
                      <a:endParaRPr lang="en-US" dirty="0"/>
                    </a:p>
                  </a:txBody>
                  <a:tcPr/>
                </a:tc>
                <a:extLst>
                  <a:ext uri="{0D108BD9-81ED-4DB2-BD59-A6C34878D82A}">
                    <a16:rowId xmlns:a16="http://schemas.microsoft.com/office/drawing/2014/main" val="1271963051"/>
                  </a:ext>
                </a:extLst>
              </a:tr>
            </a:tbl>
          </a:graphicData>
        </a:graphic>
      </p:graphicFrame>
    </p:spTree>
    <p:extLst>
      <p:ext uri="{BB962C8B-B14F-4D97-AF65-F5344CB8AC3E}">
        <p14:creationId xmlns:p14="http://schemas.microsoft.com/office/powerpoint/2010/main" val="207275882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4EE283-9C84-97BF-4329-487764697C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8D0D85-49E0-546C-1957-2C3B1B1880DF}"/>
              </a:ext>
            </a:extLst>
          </p:cNvPr>
          <p:cNvSpPr>
            <a:spLocks noGrp="1"/>
          </p:cNvSpPr>
          <p:nvPr>
            <p:ph type="title"/>
          </p:nvPr>
        </p:nvSpPr>
        <p:spPr/>
        <p:txBody>
          <a:bodyPr/>
          <a:lstStyle/>
          <a:p>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RAG: </a:t>
            </a:r>
            <a:r>
              <a:rPr lang="en-US" u="sng" dirty="0">
                <a:effectLst>
                  <a:glow rad="63500">
                    <a:schemeClr val="bg1">
                      <a:alpha val="40000"/>
                    </a:schemeClr>
                  </a:glow>
                </a:effectLst>
                <a:latin typeface="Segoe UI Semibold" panose="020B0702040204020203" pitchFamily="34" charset="0"/>
                <a:cs typeface="Segoe UI Semibold" panose="020B0702040204020203" pitchFamily="34" charset="0"/>
              </a:rPr>
              <a:t>R</a:t>
            </a:r>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etrieval </a:t>
            </a:r>
            <a:r>
              <a:rPr lang="en-US" b="1" u="sng" dirty="0">
                <a:effectLst>
                  <a:glow rad="63500">
                    <a:schemeClr val="bg1">
                      <a:alpha val="40000"/>
                    </a:schemeClr>
                  </a:glow>
                </a:effectLst>
                <a:latin typeface="Segoe UI Semibold" panose="020B0702040204020203" pitchFamily="34" charset="0"/>
                <a:cs typeface="Segoe UI Semibold" panose="020B0702040204020203" pitchFamily="34" charset="0"/>
              </a:rPr>
              <a:t>A</a:t>
            </a:r>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ugmented </a:t>
            </a:r>
            <a:r>
              <a:rPr lang="en-US" b="1" u="sng" dirty="0">
                <a:effectLst>
                  <a:glow rad="63500">
                    <a:schemeClr val="bg1">
                      <a:alpha val="40000"/>
                    </a:schemeClr>
                  </a:glow>
                </a:effectLst>
                <a:latin typeface="Segoe UI Semibold" panose="020B0702040204020203" pitchFamily="34" charset="0"/>
                <a:cs typeface="Segoe UI Semibold" panose="020B0702040204020203" pitchFamily="34" charset="0"/>
              </a:rPr>
              <a:t>G</a:t>
            </a:r>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eneration</a:t>
            </a:r>
            <a:endParaRPr lang="en-US" dirty="0"/>
          </a:p>
        </p:txBody>
      </p:sp>
      <p:grpSp>
        <p:nvGrpSpPr>
          <p:cNvPr id="4" name="Group 3">
            <a:extLst>
              <a:ext uri="{FF2B5EF4-FFF2-40B4-BE49-F238E27FC236}">
                <a16:creationId xmlns:a16="http://schemas.microsoft.com/office/drawing/2014/main" id="{D6C3D498-35C1-D25B-D320-4859454BEFBF}"/>
              </a:ext>
            </a:extLst>
          </p:cNvPr>
          <p:cNvGrpSpPr/>
          <p:nvPr/>
        </p:nvGrpSpPr>
        <p:grpSpPr>
          <a:xfrm>
            <a:off x="2043763" y="3689574"/>
            <a:ext cx="5118999" cy="2954783"/>
            <a:chOff x="2043763" y="3689574"/>
            <a:chExt cx="5118999" cy="2954783"/>
          </a:xfrm>
        </p:grpSpPr>
        <p:sp>
          <p:nvSpPr>
            <p:cNvPr id="3" name="Text Placeholder 5">
              <a:extLst>
                <a:ext uri="{FF2B5EF4-FFF2-40B4-BE49-F238E27FC236}">
                  <a16:creationId xmlns:a16="http://schemas.microsoft.com/office/drawing/2014/main" id="{3B32986C-E1E0-B672-51DB-17D9FBFB73B3}"/>
                </a:ext>
              </a:extLst>
            </p:cNvPr>
            <p:cNvSpPr txBox="1">
              <a:spLocks/>
            </p:cNvSpPr>
            <p:nvPr/>
          </p:nvSpPr>
          <p:spPr>
            <a:xfrm>
              <a:off x="2659287" y="5025326"/>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Document Search</a:t>
              </a:r>
              <a:endParaRPr lang="en-US" sz="5550">
                <a:cs typeface="Arial"/>
              </a:endParaRPr>
            </a:p>
          </p:txBody>
        </p:sp>
        <p:pic>
          <p:nvPicPr>
            <p:cNvPr id="16" name="Graphic 3">
              <a:extLst>
                <a:ext uri="{FF2B5EF4-FFF2-40B4-BE49-F238E27FC236}">
                  <a16:creationId xmlns:a16="http://schemas.microsoft.com/office/drawing/2014/main" id="{95ECDBF3-0AF3-C538-1684-DA59D944F8A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00685" y="3689574"/>
              <a:ext cx="1168288" cy="1291166"/>
            </a:xfrm>
            <a:prstGeom prst="rect">
              <a:avLst/>
            </a:prstGeom>
          </p:spPr>
        </p:pic>
        <p:sp>
          <p:nvSpPr>
            <p:cNvPr id="17" name="Arrow: Right 8">
              <a:extLst>
                <a:ext uri="{FF2B5EF4-FFF2-40B4-BE49-F238E27FC236}">
                  <a16:creationId xmlns:a16="http://schemas.microsoft.com/office/drawing/2014/main" id="{5B3EB23B-6307-C7E4-502F-1516FC83C8A1}"/>
                </a:ext>
              </a:extLst>
            </p:cNvPr>
            <p:cNvSpPr/>
            <p:nvPr/>
          </p:nvSpPr>
          <p:spPr bwMode="auto">
            <a:xfrm>
              <a:off x="2043763" y="4239316"/>
              <a:ext cx="1056685" cy="34909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Box 7">
              <a:extLst>
                <a:ext uri="{FF2B5EF4-FFF2-40B4-BE49-F238E27FC236}">
                  <a16:creationId xmlns:a16="http://schemas.microsoft.com/office/drawing/2014/main" id="{2CD8FEEC-3DF9-9465-14C4-26889A13D7CB}"/>
                </a:ext>
              </a:extLst>
            </p:cNvPr>
            <p:cNvSpPr txBox="1"/>
            <p:nvPr/>
          </p:nvSpPr>
          <p:spPr>
            <a:xfrm>
              <a:off x="4388950" y="4613032"/>
              <a:ext cx="2773812" cy="2031325"/>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err="1">
                  <a:solidFill>
                    <a:schemeClr val="tx1"/>
                  </a:solidFill>
                  <a:ea typeface="+mn-lt"/>
                  <a:cs typeface="+mn-lt"/>
                </a:rPr>
                <a:t>vehicle | year | msrp | acceleration |</a:t>
              </a:r>
            </a:p>
            <a:p>
              <a:r>
                <a:rPr lang="en-US" sz="1200" err="1">
                  <a:solidFill>
                    <a:schemeClr val="tx1"/>
                  </a:solidFill>
                  <a:ea typeface="+mn-lt"/>
                  <a:cs typeface="+mn-lt"/>
                </a:rPr>
                <a:t> ---  |  ---  |  ---  |  ---  |  ---  |  --- </a:t>
              </a:r>
            </a:p>
            <a:p>
              <a:r>
                <a:rPr lang="en-US" sz="1200" err="1">
                  <a:solidFill>
                    <a:schemeClr val="tx1"/>
                  </a:solidFill>
                  <a:ea typeface="+mn-lt"/>
                  <a:cs typeface="+mn-lt"/>
                </a:rPr>
                <a:t>Prius (1st Gen) | 1997 | 24509.74 | 7.46 |</a:t>
              </a:r>
            </a:p>
            <a:p>
              <a:r>
                <a:rPr lang="en-US" sz="1200" err="1">
                  <a:solidFill>
                    <a:schemeClr val="tx1"/>
                  </a:solidFill>
                  <a:ea typeface="+mn-lt"/>
                  <a:cs typeface="+mn-lt"/>
                </a:rPr>
                <a:t>Prius (2nd Gen) | 2000 | 26832.25 | 7.97 |</a:t>
              </a:r>
            </a:p>
            <a:p>
              <a:r>
                <a:rPr lang="en-US" sz="1200" err="1">
                  <a:solidFill>
                    <a:schemeClr val="tx1"/>
                  </a:solidFill>
                  <a:ea typeface="+mn-lt"/>
                  <a:cs typeface="+mn-lt"/>
                </a:rPr>
                <a:t>Prius (3rd Gen) | 2009 | 24641.18 | 9.6 |</a:t>
              </a:r>
            </a:p>
            <a:p>
              <a:r>
                <a:rPr lang="en-US" sz="1200" err="1">
                  <a:solidFill>
                    <a:schemeClr val="tx1"/>
                  </a:solidFill>
                  <a:ea typeface="+mn-lt"/>
                  <a:cs typeface="+mn-lt"/>
                </a:rPr>
                <a:t>Prius V | 2011 | 27272.28 | 9.51 |</a:t>
              </a:r>
            </a:p>
            <a:p>
              <a:r>
                <a:rPr lang="en-US" sz="1200" err="1">
                  <a:solidFill>
                    <a:schemeClr val="tx1"/>
                  </a:solidFill>
                  <a:ea typeface="+mn-lt"/>
                  <a:cs typeface="+mn-lt"/>
                </a:rPr>
                <a:t>Prius C | 2012 | 19006.62 | 9.35 |</a:t>
              </a:r>
            </a:p>
            <a:p>
              <a:r>
                <a:rPr lang="en-US" sz="1200" err="1">
                  <a:solidFill>
                    <a:schemeClr val="tx1"/>
                  </a:solidFill>
                  <a:ea typeface="+mn-lt"/>
                  <a:cs typeface="+mn-lt"/>
                </a:rPr>
                <a:t>Prius PHV | 2012 | 32095.61 | 8.82 |</a:t>
              </a:r>
            </a:p>
            <a:p>
              <a:r>
                <a:rPr lang="en-US" sz="1200" err="1">
                  <a:solidFill>
                    <a:schemeClr val="tx1"/>
                  </a:solidFill>
                  <a:ea typeface="+mn-lt"/>
                  <a:cs typeface="+mn-lt"/>
                </a:rPr>
                <a:t>Prius C | 2013 | 19080.0 | 8.7 |</a:t>
              </a:r>
            </a:p>
            <a:p>
              <a:r>
                <a:rPr lang="en-US" sz="1200" err="1">
                  <a:solidFill>
                    <a:schemeClr val="tx1"/>
                  </a:solidFill>
                  <a:ea typeface="+mn-lt"/>
                  <a:cs typeface="+mn-lt"/>
                </a:rPr>
                <a:t>Prius | 2013 | 24200.0 | 10.2 |</a:t>
              </a:r>
            </a:p>
            <a:p>
              <a:r>
                <a:rPr lang="en-US" sz="1200" err="1">
                  <a:solidFill>
                    <a:schemeClr val="tx1"/>
                  </a:solidFill>
                  <a:ea typeface="+mn-lt"/>
                  <a:cs typeface="+mn-lt"/>
                </a:rPr>
                <a:t>Prius Plug-in | 2013 | 32000.0 | 9.17 |</a:t>
              </a:r>
              <a:endParaRPr lang="en-US" sz="1200">
                <a:solidFill>
                  <a:schemeClr val="tx1"/>
                </a:solidFill>
                <a:ea typeface="+mn-lt"/>
                <a:cs typeface="+mn-lt"/>
              </a:endParaRPr>
            </a:p>
          </p:txBody>
        </p:sp>
      </p:grpSp>
      <p:grpSp>
        <p:nvGrpSpPr>
          <p:cNvPr id="5" name="Group 4">
            <a:extLst>
              <a:ext uri="{FF2B5EF4-FFF2-40B4-BE49-F238E27FC236}">
                <a16:creationId xmlns:a16="http://schemas.microsoft.com/office/drawing/2014/main" id="{44041A92-2B44-BEFD-8D4C-2AEF158E9A12}"/>
              </a:ext>
            </a:extLst>
          </p:cNvPr>
          <p:cNvGrpSpPr/>
          <p:nvPr/>
        </p:nvGrpSpPr>
        <p:grpSpPr>
          <a:xfrm>
            <a:off x="2043402" y="1728219"/>
            <a:ext cx="9852663" cy="4785685"/>
            <a:chOff x="2043402" y="1728219"/>
            <a:chExt cx="9852663" cy="4785685"/>
          </a:xfrm>
        </p:grpSpPr>
        <p:sp>
          <p:nvSpPr>
            <p:cNvPr id="19" name="Text Placeholder 5">
              <a:extLst>
                <a:ext uri="{FF2B5EF4-FFF2-40B4-BE49-F238E27FC236}">
                  <a16:creationId xmlns:a16="http://schemas.microsoft.com/office/drawing/2014/main" id="{3C580CDC-C1B6-0D9A-56C1-698942308ECD}"/>
                </a:ext>
              </a:extLst>
            </p:cNvPr>
            <p:cNvSpPr txBox="1">
              <a:spLocks/>
            </p:cNvSpPr>
            <p:nvPr/>
          </p:nvSpPr>
          <p:spPr>
            <a:xfrm>
              <a:off x="7176434" y="5129782"/>
              <a:ext cx="1791866" cy="13841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a:t>
              </a:r>
              <a:endParaRPr lang="en-US" sz="2000">
                <a:cs typeface="Arial"/>
              </a:endParaRPr>
            </a:p>
          </p:txBody>
        </p:sp>
        <p:pic>
          <p:nvPicPr>
            <p:cNvPr id="20" name="Graphic 2">
              <a:extLst>
                <a:ext uri="{FF2B5EF4-FFF2-40B4-BE49-F238E27FC236}">
                  <a16:creationId xmlns:a16="http://schemas.microsoft.com/office/drawing/2014/main" id="{58489EEB-F1DC-B61B-BFBA-4C51EA57B6E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33033" y="3326932"/>
              <a:ext cx="1627908" cy="1721555"/>
            </a:xfrm>
            <a:prstGeom prst="rect">
              <a:avLst/>
            </a:prstGeom>
          </p:spPr>
        </p:pic>
        <p:sp>
          <p:nvSpPr>
            <p:cNvPr id="21" name="Arrow: Right 10">
              <a:extLst>
                <a:ext uri="{FF2B5EF4-FFF2-40B4-BE49-F238E27FC236}">
                  <a16:creationId xmlns:a16="http://schemas.microsoft.com/office/drawing/2014/main" id="{23A8EBE2-6AD9-8DCF-FE47-2F068C157347}"/>
                </a:ext>
              </a:extLst>
            </p:cNvPr>
            <p:cNvSpPr/>
            <p:nvPr/>
          </p:nvSpPr>
          <p:spPr bwMode="auto">
            <a:xfrm>
              <a:off x="4312170" y="4239316"/>
              <a:ext cx="2850593"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Right 11">
              <a:extLst>
                <a:ext uri="{FF2B5EF4-FFF2-40B4-BE49-F238E27FC236}">
                  <a16:creationId xmlns:a16="http://schemas.microsoft.com/office/drawing/2014/main" id="{A3D3C999-FE47-0D28-2C7B-27CB3568ADEE}"/>
                </a:ext>
              </a:extLst>
            </p:cNvPr>
            <p:cNvSpPr/>
            <p:nvPr/>
          </p:nvSpPr>
          <p:spPr bwMode="auto">
            <a:xfrm>
              <a:off x="2043402" y="3394479"/>
              <a:ext cx="5119360"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88307A12-D5E4-8433-C08A-79709E5A2215}"/>
                </a:ext>
              </a:extLst>
            </p:cNvPr>
            <p:cNvGrpSpPr/>
            <p:nvPr/>
          </p:nvGrpSpPr>
          <p:grpSpPr>
            <a:xfrm>
              <a:off x="8707029" y="1728219"/>
              <a:ext cx="3189036" cy="1290070"/>
              <a:chOff x="19242487" y="2962848"/>
              <a:chExt cx="4664094" cy="2466784"/>
            </a:xfrm>
          </p:grpSpPr>
          <p:sp>
            <p:nvSpPr>
              <p:cNvPr id="24" name="Speech Bubble: Rectangle with Corners Rounded 18">
                <a:extLst>
                  <a:ext uri="{FF2B5EF4-FFF2-40B4-BE49-F238E27FC236}">
                    <a16:creationId xmlns:a16="http://schemas.microsoft.com/office/drawing/2014/main" id="{AFF3F464-E7AC-1290-C912-7172645DB7A6}"/>
                  </a:ext>
                </a:extLst>
              </p:cNvPr>
              <p:cNvSpPr/>
              <p:nvPr/>
            </p:nvSpPr>
            <p:spPr bwMode="auto">
              <a:xfrm>
                <a:off x="19242487" y="2962848"/>
                <a:ext cx="4664094" cy="2466784"/>
              </a:xfrm>
              <a:prstGeom prst="wedgeRoundRectCallout">
                <a:avLst>
                  <a:gd name="adj1" fmla="val 24202"/>
                  <a:gd name="adj2" fmla="val 65278"/>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12">
                <a:extLst>
                  <a:ext uri="{FF2B5EF4-FFF2-40B4-BE49-F238E27FC236}">
                    <a16:creationId xmlns:a16="http://schemas.microsoft.com/office/drawing/2014/main" id="{627C13D3-54B7-1D66-88DF-6F22D8A82E7F}"/>
                  </a:ext>
                </a:extLst>
              </p:cNvPr>
              <p:cNvSpPr txBox="1"/>
              <p:nvPr/>
            </p:nvSpPr>
            <p:spPr>
              <a:xfrm>
                <a:off x="19491020" y="3395992"/>
                <a:ext cx="4246078" cy="1588976"/>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pt-BR" sz="1800" dirty="0">
                    <a:latin typeface="Segoe UI"/>
                    <a:ea typeface="Menlo"/>
                    <a:cs typeface="Menlo"/>
                  </a:rPr>
                  <a:t>O Prius V tem uma aceleração de 9,51 segundos de 0 a 60 mph.</a:t>
                </a:r>
                <a:endParaRPr lang="en-US" sz="1800" baseline="30000" dirty="0">
                  <a:latin typeface="Segoe UI"/>
                  <a:cs typeface="Segoe UI"/>
                </a:endParaRPr>
              </a:p>
            </p:txBody>
          </p:sp>
        </p:grpSp>
        <p:pic>
          <p:nvPicPr>
            <p:cNvPr id="26" name="Graphic 14">
              <a:extLst>
                <a:ext uri="{FF2B5EF4-FFF2-40B4-BE49-F238E27FC236}">
                  <a16:creationId xmlns:a16="http://schemas.microsoft.com/office/drawing/2014/main" id="{2AAFD11C-607C-62F9-E89F-2C6D58D41C3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80686" y="3143619"/>
              <a:ext cx="1537460" cy="1617942"/>
            </a:xfrm>
            <a:prstGeom prst="rect">
              <a:avLst/>
            </a:prstGeom>
          </p:spPr>
        </p:pic>
        <p:sp>
          <p:nvSpPr>
            <p:cNvPr id="27" name="Arrow: Right 17">
              <a:extLst>
                <a:ext uri="{FF2B5EF4-FFF2-40B4-BE49-F238E27FC236}">
                  <a16:creationId xmlns:a16="http://schemas.microsoft.com/office/drawing/2014/main" id="{0F586DB3-3783-1740-99CF-B79B28F8AD87}"/>
                </a:ext>
              </a:extLst>
            </p:cNvPr>
            <p:cNvSpPr/>
            <p:nvPr/>
          </p:nvSpPr>
          <p:spPr bwMode="auto">
            <a:xfrm>
              <a:off x="9106065" y="4295107"/>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8C4C0D4D-B687-C5BD-C08E-5D8EEA2B0264}"/>
              </a:ext>
            </a:extLst>
          </p:cNvPr>
          <p:cNvGrpSpPr/>
          <p:nvPr/>
        </p:nvGrpSpPr>
        <p:grpSpPr>
          <a:xfrm>
            <a:off x="206896" y="2408099"/>
            <a:ext cx="3569761" cy="3686895"/>
            <a:chOff x="196957" y="2505555"/>
            <a:chExt cx="3569761" cy="3686895"/>
          </a:xfrm>
        </p:grpSpPr>
        <p:pic>
          <p:nvPicPr>
            <p:cNvPr id="29" name="Graphic 13">
              <a:extLst>
                <a:ext uri="{FF2B5EF4-FFF2-40B4-BE49-F238E27FC236}">
                  <a16:creationId xmlns:a16="http://schemas.microsoft.com/office/drawing/2014/main" id="{5C47DACF-227F-7727-C68F-25C9F98998E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5107" y="3488251"/>
              <a:ext cx="1477321" cy="1530271"/>
            </a:xfrm>
            <a:prstGeom prst="rect">
              <a:avLst/>
            </a:prstGeom>
          </p:spPr>
        </p:pic>
        <p:sp>
          <p:nvSpPr>
            <p:cNvPr id="30" name="Text Placeholder 5">
              <a:extLst>
                <a:ext uri="{FF2B5EF4-FFF2-40B4-BE49-F238E27FC236}">
                  <a16:creationId xmlns:a16="http://schemas.microsoft.com/office/drawing/2014/main" id="{9F42EBF4-18FF-7842-6375-8420BC139F3D}"/>
                </a:ext>
              </a:extLst>
            </p:cNvPr>
            <p:cNvSpPr txBox="1">
              <a:spLocks/>
            </p:cNvSpPr>
            <p:nvPr/>
          </p:nvSpPr>
          <p:spPr>
            <a:xfrm>
              <a:off x="196957" y="5182139"/>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a:latin typeface="+mj-lt"/>
                  <a:cs typeface="Segoe UI Semilight"/>
                </a:rPr>
                <a:t>User</a:t>
              </a:r>
              <a:endParaRPr lang="en-US"/>
            </a:p>
            <a:p>
              <a:pPr marL="0" indent="0" algn="ctr" defTabSz="1865484">
                <a:buNone/>
                <a:defRPr/>
              </a:pPr>
              <a:r>
                <a:rPr lang="en-US" sz="2000">
                  <a:latin typeface="+mj-lt"/>
                  <a:cs typeface="Segoe UI Semilight"/>
                </a:rPr>
                <a:t>Question</a:t>
              </a:r>
              <a:endParaRPr lang="en-US" sz="2000">
                <a:cs typeface="Segoe UI Semilight"/>
              </a:endParaRPr>
            </a:p>
          </p:txBody>
        </p:sp>
        <p:grpSp>
          <p:nvGrpSpPr>
            <p:cNvPr id="31" name="Group 30">
              <a:extLst>
                <a:ext uri="{FF2B5EF4-FFF2-40B4-BE49-F238E27FC236}">
                  <a16:creationId xmlns:a16="http://schemas.microsoft.com/office/drawing/2014/main" id="{D639F50A-443D-1082-1B71-0C27CADBD3AC}"/>
                </a:ext>
              </a:extLst>
            </p:cNvPr>
            <p:cNvGrpSpPr/>
            <p:nvPr/>
          </p:nvGrpSpPr>
          <p:grpSpPr>
            <a:xfrm>
              <a:off x="305871" y="2505555"/>
              <a:ext cx="3460847" cy="683680"/>
              <a:chOff x="521530" y="4579550"/>
              <a:chExt cx="5425157" cy="1096969"/>
            </a:xfrm>
          </p:grpSpPr>
          <p:sp>
            <p:nvSpPr>
              <p:cNvPr id="32" name="Speech Bubble: Rectangle with Corners Rounded 7">
                <a:extLst>
                  <a:ext uri="{FF2B5EF4-FFF2-40B4-BE49-F238E27FC236}">
                    <a16:creationId xmlns:a16="http://schemas.microsoft.com/office/drawing/2014/main" id="{AC474ED7-8B5F-250D-AC31-772712B100E4}"/>
                  </a:ext>
                </a:extLst>
              </p:cNvPr>
              <p:cNvSpPr/>
              <p:nvPr/>
            </p:nvSpPr>
            <p:spPr bwMode="auto">
              <a:xfrm>
                <a:off x="521530" y="4579550"/>
                <a:ext cx="5425157" cy="1096969"/>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3" name="Text Placeholder 5">
                <a:extLst>
                  <a:ext uri="{FF2B5EF4-FFF2-40B4-BE49-F238E27FC236}">
                    <a16:creationId xmlns:a16="http://schemas.microsoft.com/office/drawing/2014/main" id="{FF3287C1-B856-81BE-7622-436BCAABE3C4}"/>
                  </a:ext>
                </a:extLst>
              </p:cNvPr>
              <p:cNvSpPr txBox="1">
                <a:spLocks/>
              </p:cNvSpPr>
              <p:nvPr/>
            </p:nvSpPr>
            <p:spPr>
              <a:xfrm>
                <a:off x="672027" y="4766660"/>
                <a:ext cx="5239178" cy="76013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dirty="0">
                    <a:latin typeface="Segoe UI"/>
                    <a:cs typeface="Segoe UI Semilight"/>
                  </a:rPr>
                  <a:t>Qu</a:t>
                </a:r>
                <a:r>
                  <a:rPr lang="pt-BR" sz="2000" dirty="0">
                    <a:latin typeface="Segoe UI"/>
                    <a:cs typeface="Segoe UI Semilight"/>
                  </a:rPr>
                  <a:t>ão rápido é um </a:t>
                </a:r>
                <a:r>
                  <a:rPr lang="en-US" sz="2000" dirty="0">
                    <a:latin typeface="Segoe UI"/>
                    <a:cs typeface="Segoe UI Semilight"/>
                  </a:rPr>
                  <a:t>Prius V?</a:t>
                </a:r>
                <a:endParaRPr lang="en-US" sz="2000" dirty="0">
                  <a:latin typeface="Segoe UI"/>
                  <a:cs typeface="Segoe UI"/>
                </a:endParaRPr>
              </a:p>
            </p:txBody>
          </p:sp>
        </p:grpSp>
      </p:grpSp>
    </p:spTree>
    <p:extLst>
      <p:ext uri="{BB962C8B-B14F-4D97-AF65-F5344CB8AC3E}">
        <p14:creationId xmlns:p14="http://schemas.microsoft.com/office/powerpoint/2010/main" val="39366713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B8841D-B764-6A1A-FEA6-523EF285F3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B87128-B3DF-D829-5199-BBE339A7427E}"/>
              </a:ext>
            </a:extLst>
          </p:cNvPr>
          <p:cNvSpPr>
            <a:spLocks noGrp="1"/>
          </p:cNvSpPr>
          <p:nvPr>
            <p:ph type="title"/>
          </p:nvPr>
        </p:nvSpPr>
        <p:spPr/>
        <p:txBody>
          <a:bodyPr/>
          <a:lstStyle/>
          <a:p>
            <a:r>
              <a:rPr lang="en-US" dirty="0" err="1"/>
              <a:t>Opcional</a:t>
            </a:r>
            <a:r>
              <a:rPr lang="en-US" dirty="0"/>
              <a:t>: Orchestrators e LLM wrappers</a:t>
            </a:r>
          </a:p>
        </p:txBody>
      </p:sp>
      <p:graphicFrame>
        <p:nvGraphicFramePr>
          <p:cNvPr id="3" name="Table 2">
            <a:extLst>
              <a:ext uri="{FF2B5EF4-FFF2-40B4-BE49-F238E27FC236}">
                <a16:creationId xmlns:a16="http://schemas.microsoft.com/office/drawing/2014/main" id="{EDB6C3B1-FC05-9E11-DCF2-D4E75AC3A491}"/>
              </a:ext>
            </a:extLst>
          </p:cNvPr>
          <p:cNvGraphicFramePr>
            <a:graphicFrameLocks noGrp="1"/>
          </p:cNvGraphicFramePr>
          <p:nvPr>
            <p:extLst>
              <p:ext uri="{D42A27DB-BD31-4B8C-83A1-F6EECF244321}">
                <p14:modId xmlns:p14="http://schemas.microsoft.com/office/powerpoint/2010/main" val="1320073327"/>
              </p:ext>
            </p:extLst>
          </p:nvPr>
        </p:nvGraphicFramePr>
        <p:xfrm>
          <a:off x="588263" y="1263533"/>
          <a:ext cx="11383778" cy="5322548"/>
        </p:xfrm>
        <a:graphic>
          <a:graphicData uri="http://schemas.openxmlformats.org/drawingml/2006/table">
            <a:tbl>
              <a:tblPr firstRow="1" bandRow="1">
                <a:tableStyleId>{5C22544A-7EE6-4342-B048-85BDC9FD1C3A}</a:tableStyleId>
              </a:tblPr>
              <a:tblGrid>
                <a:gridCol w="3012776">
                  <a:extLst>
                    <a:ext uri="{9D8B030D-6E8A-4147-A177-3AD203B41FA5}">
                      <a16:colId xmlns:a16="http://schemas.microsoft.com/office/drawing/2014/main" val="461787052"/>
                    </a:ext>
                  </a:extLst>
                </a:gridCol>
                <a:gridCol w="3547906">
                  <a:extLst>
                    <a:ext uri="{9D8B030D-6E8A-4147-A177-3AD203B41FA5}">
                      <a16:colId xmlns:a16="http://schemas.microsoft.com/office/drawing/2014/main" val="2318204061"/>
                    </a:ext>
                  </a:extLst>
                </a:gridCol>
                <a:gridCol w="4823096">
                  <a:extLst>
                    <a:ext uri="{9D8B030D-6E8A-4147-A177-3AD203B41FA5}">
                      <a16:colId xmlns:a16="http://schemas.microsoft.com/office/drawing/2014/main" val="3117003249"/>
                    </a:ext>
                  </a:extLst>
                </a:gridCol>
              </a:tblGrid>
              <a:tr h="543858">
                <a:tc>
                  <a:txBody>
                    <a:bodyPr/>
                    <a:lstStyle/>
                    <a:p>
                      <a:r>
                        <a:rPr lang="en-US" dirty="0"/>
                        <a:t>Library</a:t>
                      </a:r>
                    </a:p>
                  </a:txBody>
                  <a:tcPr>
                    <a:solidFill>
                      <a:srgbClr val="2454C3"/>
                    </a:solidFill>
                  </a:tcPr>
                </a:tc>
                <a:tc>
                  <a:txBody>
                    <a:bodyPr/>
                    <a:lstStyle/>
                    <a:p>
                      <a:r>
                        <a:rPr lang="en-US" dirty="0" err="1"/>
                        <a:t>Foco</a:t>
                      </a:r>
                      <a:endParaRPr lang="en-US" dirty="0"/>
                    </a:p>
                  </a:txBody>
                  <a:tcPr>
                    <a:solidFill>
                      <a:srgbClr val="2454C3"/>
                    </a:solidFill>
                  </a:tcPr>
                </a:tc>
                <a:tc>
                  <a:txBody>
                    <a:bodyPr/>
                    <a:lstStyle/>
                    <a:p>
                      <a:r>
                        <a:rPr lang="en-US"/>
                        <a:t>URL</a:t>
                      </a:r>
                    </a:p>
                  </a:txBody>
                  <a:tcPr>
                    <a:solidFill>
                      <a:srgbClr val="2454C3"/>
                    </a:solidFill>
                  </a:tcPr>
                </a:tc>
                <a:extLst>
                  <a:ext uri="{0D108BD9-81ED-4DB2-BD59-A6C34878D82A}">
                    <a16:rowId xmlns:a16="http://schemas.microsoft.com/office/drawing/2014/main" val="75146174"/>
                  </a:ext>
                </a:extLst>
              </a:tr>
              <a:tr h="7911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t>Llamaindex</a:t>
                      </a:r>
                    </a:p>
                  </a:txBody>
                  <a:tcPr/>
                </a:tc>
                <a:tc>
                  <a:txBody>
                    <a:bodyPr/>
                    <a:lstStyle/>
                    <a:p>
                      <a:r>
                        <a:rPr lang="en-US" err="1"/>
                        <a:t>RAG and agentic flows</a:t>
                      </a:r>
                    </a:p>
                  </a:txBody>
                  <a:tcPr/>
                </a:tc>
                <a:tc>
                  <a:txBody>
                    <a:bodyPr/>
                    <a:lstStyle/>
                    <a:p>
                      <a:r>
                        <a:rPr lang="en-US">
                          <a:solidFill>
                            <a:schemeClr val="bg1"/>
                          </a:solidFill>
                          <a:hlinkClick r:id="rId2">
                            <a:extLst>
                              <a:ext uri="{A12FA001-AC4F-418D-AE19-62706E023703}">
                                <ahyp:hlinkClr xmlns:ahyp="http://schemas.microsoft.com/office/drawing/2018/hyperlinkcolor" val="tx"/>
                              </a:ext>
                            </a:extLst>
                          </a:hlinkClick>
                        </a:rPr>
                        <a:t>https://docs.llamaindex.ai/</a:t>
                      </a:r>
                      <a:endParaRPr lang="en-US">
                        <a:solidFill>
                          <a:schemeClr val="bg1"/>
                        </a:solidFill>
                      </a:endParaRPr>
                    </a:p>
                  </a:txBody>
                  <a:tcPr/>
                </a:tc>
                <a:extLst>
                  <a:ext uri="{0D108BD9-81ED-4DB2-BD59-A6C34878D82A}">
                    <a16:rowId xmlns:a16="http://schemas.microsoft.com/office/drawing/2014/main" val="1859367548"/>
                  </a:ext>
                </a:extLst>
              </a:tr>
              <a:tr h="7911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t>Langchain</a:t>
                      </a:r>
                      <a:endParaRPr lang="en-US" sz="2400"/>
                    </a:p>
                  </a:txBody>
                  <a:tcPr/>
                </a:tc>
                <a:tc>
                  <a:txBody>
                    <a:bodyPr/>
                    <a:lstStyle/>
                    <a:p>
                      <a:r>
                        <a:rPr lang="en-US" err="1"/>
                        <a:t>RAG and agentic flows, memory</a:t>
                      </a:r>
                    </a:p>
                  </a:txBody>
                  <a:tcPr/>
                </a:tc>
                <a:tc>
                  <a:txBody>
                    <a:bodyPr/>
                    <a:lstStyle/>
                    <a:p>
                      <a:r>
                        <a:rPr lang="en-US">
                          <a:solidFill>
                            <a:schemeClr val="bg1"/>
                          </a:solidFill>
                          <a:hlinkClick r:id="rId3">
                            <a:extLst>
                              <a:ext uri="{A12FA001-AC4F-418D-AE19-62706E023703}">
                                <ahyp:hlinkClr xmlns:ahyp="http://schemas.microsoft.com/office/drawing/2018/hyperlinkcolor" val="tx"/>
                              </a:ext>
                            </a:extLst>
                          </a:hlinkClick>
                        </a:rPr>
                        <a:t>https://python.langchain.com/</a:t>
                      </a:r>
                      <a:endParaRPr lang="en-US">
                        <a:solidFill>
                          <a:schemeClr val="bg1"/>
                        </a:solidFill>
                      </a:endParaRPr>
                    </a:p>
                  </a:txBody>
                  <a:tcPr/>
                </a:tc>
                <a:extLst>
                  <a:ext uri="{0D108BD9-81ED-4DB2-BD59-A6C34878D82A}">
                    <a16:rowId xmlns:a16="http://schemas.microsoft.com/office/drawing/2014/main" val="1236162622"/>
                  </a:ext>
                </a:extLst>
              </a:tr>
              <a:tr h="7911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a:t>Semantic Kernel</a:t>
                      </a:r>
                      <a:endParaRPr lang="en-US" sz="2400"/>
                    </a:p>
                    <a:p>
                      <a:endParaRPr lang="en-US" sz="2400"/>
                    </a:p>
                  </a:txBody>
                  <a:tcPr/>
                </a:tc>
                <a:tc>
                  <a:txBody>
                    <a:bodyPr/>
                    <a:lstStyle/>
                    <a:p>
                      <a:r>
                        <a:rPr lang="en-US"/>
                        <a:t>RAG and agentic flows, memory</a:t>
                      </a:r>
                    </a:p>
                  </a:txBody>
                  <a:tcPr/>
                </a:tc>
                <a:tc>
                  <a:txBody>
                    <a:bodyPr/>
                    <a:lstStyle/>
                    <a:p>
                      <a:r>
                        <a:rPr lang="en-US">
                          <a:solidFill>
                            <a:schemeClr val="bg1"/>
                          </a:solidFill>
                          <a:hlinkClick r:id="rId4">
                            <a:extLst>
                              <a:ext uri="{A12FA001-AC4F-418D-AE19-62706E023703}">
                                <ahyp:hlinkClr xmlns:ahyp="http://schemas.microsoft.com/office/drawing/2018/hyperlinkcolor" val="tx"/>
                              </a:ext>
                            </a:extLst>
                          </a:hlinkClick>
                        </a:rPr>
                        <a:t>https://pypi.org/project/semantic-kernel/</a:t>
                      </a:r>
                      <a:endParaRPr lang="en-US">
                        <a:solidFill>
                          <a:schemeClr val="bg1"/>
                        </a:solidFill>
                      </a:endParaRPr>
                    </a:p>
                  </a:txBody>
                  <a:tcPr/>
                </a:tc>
                <a:extLst>
                  <a:ext uri="{0D108BD9-81ED-4DB2-BD59-A6C34878D82A}">
                    <a16:rowId xmlns:a16="http://schemas.microsoft.com/office/drawing/2014/main" val="968267010"/>
                  </a:ext>
                </a:extLst>
              </a:tr>
              <a:tr h="791146">
                <a:tc>
                  <a:txBody>
                    <a:bodyPr/>
                    <a:lstStyle/>
                    <a:p>
                      <a:r>
                        <a:rPr lang="en-US" sz="2400" b="1"/>
                        <a:t>Autogen</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a:t>Agentic flows</a:t>
                      </a:r>
                    </a:p>
                  </a:txBody>
                  <a:tcPr/>
                </a:tc>
                <a:tc>
                  <a:txBody>
                    <a:bodyPr/>
                    <a:lstStyle/>
                    <a:p>
                      <a:r>
                        <a:rPr lang="en-US">
                          <a:solidFill>
                            <a:schemeClr val="bg1"/>
                          </a:solidFill>
                          <a:hlinkClick r:id="rId5">
                            <a:extLst>
                              <a:ext uri="{A12FA001-AC4F-418D-AE19-62706E023703}">
                                <ahyp:hlinkClr xmlns:ahyp="http://schemas.microsoft.com/office/drawing/2018/hyperlinkcolor" val="tx"/>
                              </a:ext>
                            </a:extLst>
                          </a:hlinkClick>
                        </a:rPr>
                        <a:t>https://microsoft.github.io/autogen/</a:t>
                      </a:r>
                      <a:endParaRPr lang="en-US">
                        <a:solidFill>
                          <a:schemeClr val="bg1"/>
                        </a:solidFill>
                      </a:endParaRPr>
                    </a:p>
                  </a:txBody>
                  <a:tcPr/>
                </a:tc>
                <a:extLst>
                  <a:ext uri="{0D108BD9-81ED-4DB2-BD59-A6C34878D82A}">
                    <a16:rowId xmlns:a16="http://schemas.microsoft.com/office/drawing/2014/main" val="1412812058"/>
                  </a:ext>
                </a:extLst>
              </a:tr>
              <a:tr h="791146">
                <a:tc>
                  <a:txBody>
                    <a:bodyPr/>
                    <a:lstStyle/>
                    <a:p>
                      <a:r>
                        <a:rPr lang="en-US" sz="2400" b="1"/>
                        <a:t>Litellm</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a:t>Proxy e Load balancing para LLMs</a:t>
                      </a:r>
                    </a:p>
                  </a:txBody>
                  <a:tcPr/>
                </a:tc>
                <a:tc>
                  <a:txBody>
                    <a:bodyPr/>
                    <a:lstStyle/>
                    <a:p>
                      <a:r>
                        <a:rPr lang="en-US">
                          <a:solidFill>
                            <a:schemeClr val="bg1"/>
                          </a:solidFill>
                          <a:hlinkClick r:id="rId6">
                            <a:extLst>
                              <a:ext uri="{A12FA001-AC4F-418D-AE19-62706E023703}">
                                <ahyp:hlinkClr xmlns:ahyp="http://schemas.microsoft.com/office/drawing/2018/hyperlinkcolor" val="tx"/>
                              </a:ext>
                            </a:extLst>
                          </a:hlinkClick>
                        </a:rPr>
                        <a:t>https://github.com/BerriAI/litellm</a:t>
                      </a:r>
                      <a:endParaRPr lang="en-US">
                        <a:solidFill>
                          <a:schemeClr val="bg1"/>
                        </a:solidFill>
                      </a:endParaRPr>
                    </a:p>
                  </a:txBody>
                  <a:tcPr/>
                </a:tc>
                <a:extLst>
                  <a:ext uri="{0D108BD9-81ED-4DB2-BD59-A6C34878D82A}">
                    <a16:rowId xmlns:a16="http://schemas.microsoft.com/office/drawing/2014/main" val="2989411918"/>
                  </a:ext>
                </a:extLst>
              </a:tr>
              <a:tr h="791146">
                <a:tc>
                  <a:txBody>
                    <a:bodyPr/>
                    <a:lstStyle/>
                    <a:p>
                      <a:r>
                        <a:rPr lang="en-US" sz="2400" b="1"/>
                        <a:t>Prompty</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dirty="0" err="1"/>
                        <a:t>Maneira</a:t>
                      </a:r>
                      <a:r>
                        <a:rPr lang="en-US" dirty="0"/>
                        <a:t> </a:t>
                      </a:r>
                      <a:r>
                        <a:rPr lang="en-US" dirty="0" err="1"/>
                        <a:t>comum</a:t>
                      </a:r>
                      <a:r>
                        <a:rPr lang="en-US" dirty="0"/>
                        <a:t> de </a:t>
                      </a:r>
                      <a:r>
                        <a:rPr lang="en-US" dirty="0" err="1"/>
                        <a:t>escrever</a:t>
                      </a:r>
                      <a:r>
                        <a:rPr lang="en-US" dirty="0"/>
                        <a:t> prompts e </a:t>
                      </a:r>
                      <a:r>
                        <a:rPr lang="en-US" dirty="0" err="1"/>
                        <a:t>trackear</a:t>
                      </a:r>
                      <a:endParaRPr lang="en-US" dirty="0"/>
                    </a:p>
                  </a:txBody>
                  <a:tcPr/>
                </a:tc>
                <a:tc>
                  <a:txBody>
                    <a:bodyPr/>
                    <a:lstStyle/>
                    <a:p>
                      <a:r>
                        <a:rPr lang="en-US" dirty="0">
                          <a:solidFill>
                            <a:schemeClr val="bg1"/>
                          </a:solidFill>
                          <a:hlinkClick r:id="rId7">
                            <a:extLst>
                              <a:ext uri="{A12FA001-AC4F-418D-AE19-62706E023703}">
                                <ahyp:hlinkClr xmlns:ahyp="http://schemas.microsoft.com/office/drawing/2018/hyperlinkcolor" val="tx"/>
                              </a:ext>
                            </a:extLst>
                          </a:hlinkClick>
                        </a:rPr>
                        <a:t>https://pypi.org/project/prompty/</a:t>
                      </a:r>
                      <a:endParaRPr lang="en-US" dirty="0">
                        <a:solidFill>
                          <a:schemeClr val="bg1"/>
                        </a:solidFill>
                      </a:endParaRPr>
                    </a:p>
                  </a:txBody>
                  <a:tcPr/>
                </a:tc>
                <a:extLst>
                  <a:ext uri="{0D108BD9-81ED-4DB2-BD59-A6C34878D82A}">
                    <a16:rowId xmlns:a16="http://schemas.microsoft.com/office/drawing/2014/main" val="70446961"/>
                  </a:ext>
                </a:extLst>
              </a:tr>
            </a:tbl>
          </a:graphicData>
        </a:graphic>
      </p:graphicFrame>
    </p:spTree>
    <p:extLst>
      <p:ext uri="{BB962C8B-B14F-4D97-AF65-F5344CB8AC3E}">
        <p14:creationId xmlns:p14="http://schemas.microsoft.com/office/powerpoint/2010/main" val="336360035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16FE27-150A-35CD-593D-325906F5EC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05EDA7-933D-C9C0-EDEE-32F5AB2363B1}"/>
              </a:ext>
            </a:extLst>
          </p:cNvPr>
          <p:cNvSpPr>
            <a:spLocks noGrp="1"/>
          </p:cNvSpPr>
          <p:nvPr>
            <p:ph type="title"/>
          </p:nvPr>
        </p:nvSpPr>
        <p:spPr>
          <a:xfrm>
            <a:off x="588263" y="457200"/>
            <a:ext cx="11018520" cy="553998"/>
          </a:xfrm>
        </p:spPr>
        <p:txBody>
          <a:bodyPr/>
          <a:lstStyle/>
          <a:p>
            <a:r>
              <a:rPr lang="en-US"/>
              <a:t>Open-source RAG chat solution: PostgreSQL</a:t>
            </a:r>
          </a:p>
        </p:txBody>
      </p:sp>
      <p:sp>
        <p:nvSpPr>
          <p:cNvPr id="4" name="TextBox 3">
            <a:extLst>
              <a:ext uri="{FF2B5EF4-FFF2-40B4-BE49-F238E27FC236}">
                <a16:creationId xmlns:a16="http://schemas.microsoft.com/office/drawing/2014/main" id="{8767ADF1-ECF3-BCD7-249C-B315FBD5B929}"/>
              </a:ext>
            </a:extLst>
          </p:cNvPr>
          <p:cNvSpPr txBox="1"/>
          <p:nvPr/>
        </p:nvSpPr>
        <p:spPr>
          <a:xfrm>
            <a:off x="7339333" y="1434370"/>
            <a:ext cx="4852667" cy="2462213"/>
          </a:xfrm>
          <a:prstGeom prst="rect">
            <a:avLst/>
          </a:prstGeom>
          <a:noFill/>
        </p:spPr>
        <p:txBody>
          <a:bodyPr wrap="square" lIns="0" tIns="0" rIns="0" bIns="0" rtlCol="0">
            <a:spAutoFit/>
          </a:bodyPr>
          <a:lstStyle/>
          <a:p>
            <a:pPr algn="l"/>
            <a:r>
              <a:rPr lang="en-US" sz="2000" b="1"/>
              <a:t>Retriever</a:t>
            </a:r>
            <a:r>
              <a:rPr lang="en-US" sz="2000"/>
              <a:t>: PostgreSQL</a:t>
            </a:r>
          </a:p>
          <a:p>
            <a:pPr algn="l"/>
            <a:endParaRPr lang="en-US" sz="2000"/>
          </a:p>
          <a:p>
            <a:pPr algn="l"/>
            <a:r>
              <a:rPr lang="en-US" sz="2000" b="1"/>
              <a:t>LLM</a:t>
            </a:r>
            <a:r>
              <a:rPr lang="en-US" sz="2000"/>
              <a:t>: GPT 3.5/4, + Ollama support</a:t>
            </a:r>
          </a:p>
          <a:p>
            <a:pPr algn="l"/>
            <a:endParaRPr lang="en-US" sz="2000"/>
          </a:p>
          <a:p>
            <a:pPr algn="l"/>
            <a:r>
              <a:rPr lang="en-US" sz="2000" b="1"/>
              <a:t>Orchestrator: </a:t>
            </a:r>
            <a:r>
              <a:rPr lang="en-US" sz="2000"/>
              <a:t>None (OpenAI SDK)</a:t>
            </a:r>
          </a:p>
          <a:p>
            <a:pPr algn="l"/>
            <a:endParaRPr lang="en-US" sz="2000"/>
          </a:p>
          <a:p>
            <a:pPr algn="l"/>
            <a:r>
              <a:rPr lang="en-US" sz="2000" b="1"/>
              <a:t>Web framework: </a:t>
            </a:r>
            <a:r>
              <a:rPr lang="en-US" sz="2000"/>
              <a:t>FastAPI</a:t>
            </a:r>
          </a:p>
          <a:p>
            <a:pPr algn="l"/>
            <a:endParaRPr lang="en-US" sz="2000"/>
          </a:p>
        </p:txBody>
      </p:sp>
      <p:sp>
        <p:nvSpPr>
          <p:cNvPr id="5" name="TextBox 4">
            <a:extLst>
              <a:ext uri="{FF2B5EF4-FFF2-40B4-BE49-F238E27FC236}">
                <a16:creationId xmlns:a16="http://schemas.microsoft.com/office/drawing/2014/main" id="{D2ED912D-9BF9-1E3E-FBF4-5F694A38E030}"/>
              </a:ext>
            </a:extLst>
          </p:cNvPr>
          <p:cNvSpPr txBox="1"/>
          <p:nvPr/>
        </p:nvSpPr>
        <p:spPr>
          <a:xfrm>
            <a:off x="588263" y="5923444"/>
            <a:ext cx="10343322" cy="307777"/>
          </a:xfrm>
          <a:prstGeom prst="rect">
            <a:avLst/>
          </a:prstGeom>
          <a:noFill/>
        </p:spPr>
        <p:txBody>
          <a:bodyPr wrap="square" lIns="0" tIns="0" rIns="0" bIns="0" rtlCol="0">
            <a:spAutoFit/>
          </a:bodyPr>
          <a:lstStyle/>
          <a:p>
            <a:pPr algn="l"/>
            <a:r>
              <a:rPr lang="en-US" sz="2000">
                <a:solidFill>
                  <a:srgbClr val="FFFFFF"/>
                </a:solidFill>
                <a:hlinkClick r:id="rId2">
                  <a:extLst>
                    <a:ext uri="{A12FA001-AC4F-418D-AE19-62706E023703}">
                      <ahyp:hlinkClr xmlns:ahyp="http://schemas.microsoft.com/office/drawing/2018/hyperlinkcolor" val="tx"/>
                    </a:ext>
                  </a:extLst>
                </a:hlinkClick>
              </a:rPr>
              <a:t>https://github.com/Azure-Samples/rag-postgres-openai-python</a:t>
            </a:r>
            <a:endParaRPr lang="en-US" sz="2000">
              <a:solidFill>
                <a:srgbClr val="FFFFFF"/>
              </a:solidFill>
            </a:endParaRPr>
          </a:p>
        </p:txBody>
      </p:sp>
      <p:pic>
        <p:nvPicPr>
          <p:cNvPr id="6146" name="Picture 2" descr="Screenshot of chat app with question about climbing gear">
            <a:extLst>
              <a:ext uri="{FF2B5EF4-FFF2-40B4-BE49-F238E27FC236}">
                <a16:creationId xmlns:a16="http://schemas.microsoft.com/office/drawing/2014/main" id="{212D3A77-0A69-C403-CA9D-CDFD0314CC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63" y="1264461"/>
            <a:ext cx="6253112" cy="432907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E30541A-3659-172C-9673-12891EF94345}"/>
              </a:ext>
            </a:extLst>
          </p:cNvPr>
          <p:cNvSpPr txBox="1"/>
          <p:nvPr/>
        </p:nvSpPr>
        <p:spPr>
          <a:xfrm>
            <a:off x="7339332" y="4333505"/>
            <a:ext cx="4852667" cy="1231106"/>
          </a:xfrm>
          <a:prstGeom prst="rect">
            <a:avLst/>
          </a:prstGeom>
          <a:solidFill>
            <a:schemeClr val="accent5"/>
          </a:solidFill>
        </p:spPr>
        <p:txBody>
          <a:bodyPr wrap="square" lIns="0" tIns="0" rIns="0" bIns="0" rtlCol="0">
            <a:spAutoFit/>
          </a:bodyPr>
          <a:lstStyle/>
          <a:p>
            <a:pPr marL="91440"/>
            <a:r>
              <a:rPr lang="en-US" sz="2000" dirty="0"/>
              <a:t>"Building RAG apps with</a:t>
            </a:r>
          </a:p>
          <a:p>
            <a:pPr marL="91440"/>
            <a:r>
              <a:rPr lang="en-US" sz="2000" dirty="0"/>
              <a:t>PostgreSQL"</a:t>
            </a:r>
          </a:p>
          <a:p>
            <a:pPr marL="91440"/>
            <a:r>
              <a:rPr lang="en-US" sz="2000" dirty="0">
                <a:latin typeface="-apple-system"/>
              </a:rPr>
              <a:t>VOD </a:t>
            </a:r>
            <a:r>
              <a:rPr lang="en-US" sz="2000" dirty="0" err="1">
                <a:latin typeface="-apple-system"/>
              </a:rPr>
              <a:t>em</a:t>
            </a:r>
            <a:r>
              <a:rPr lang="en-US" sz="2000" dirty="0">
                <a:latin typeface="-apple-system"/>
              </a:rPr>
              <a:t> </a:t>
            </a:r>
            <a:r>
              <a:rPr lang="en-US" sz="2000" dirty="0" err="1">
                <a:latin typeface="-apple-system"/>
              </a:rPr>
              <a:t>Ingl</a:t>
            </a:r>
            <a:r>
              <a:rPr lang="pt-BR" sz="2000" dirty="0">
                <a:latin typeface="-apple-system"/>
              </a:rPr>
              <a:t>ês</a:t>
            </a:r>
            <a:endParaRPr lang="en-US" sz="2000" b="0" i="0" dirty="0">
              <a:effectLst/>
              <a:latin typeface="-apple-system"/>
            </a:endParaRPr>
          </a:p>
          <a:p>
            <a:pPr marL="91440"/>
            <a:r>
              <a:rPr lang="en-US" sz="2000" dirty="0">
                <a:hlinkClick r:id="rId4">
                  <a:extLst>
                    <a:ext uri="{A12FA001-AC4F-418D-AE19-62706E023703}">
                      <ahyp:hlinkClr xmlns:ahyp="http://schemas.microsoft.com/office/drawing/2018/hyperlinkcolor" val="tx"/>
                    </a:ext>
                  </a:extLst>
                </a:hlinkClick>
              </a:rPr>
              <a:t>aka.ms/</a:t>
            </a:r>
            <a:r>
              <a:rPr lang="en-US" sz="2000" dirty="0" err="1">
                <a:hlinkClick r:id="rId4">
                  <a:extLst>
                    <a:ext uri="{A12FA001-AC4F-418D-AE19-62706E023703}">
                      <ahyp:hlinkClr xmlns:ahyp="http://schemas.microsoft.com/office/drawing/2018/hyperlinkcolor" val="tx"/>
                    </a:ext>
                  </a:extLst>
                </a:hlinkClick>
              </a:rPr>
              <a:t>raghack</a:t>
            </a:r>
            <a:r>
              <a:rPr lang="en-US" sz="2000" dirty="0">
                <a:hlinkClick r:id="rId4">
                  <a:extLst>
                    <a:ext uri="{A12FA001-AC4F-418D-AE19-62706E023703}">
                      <ahyp:hlinkClr xmlns:ahyp="http://schemas.microsoft.com/office/drawing/2018/hyperlinkcolor" val="tx"/>
                    </a:ext>
                  </a:extLst>
                </a:hlinkClick>
              </a:rPr>
              <a:t>/</a:t>
            </a:r>
            <a:r>
              <a:rPr lang="en-US" sz="2000" dirty="0" err="1">
                <a:hlinkClick r:id="rId4">
                  <a:extLst>
                    <a:ext uri="{A12FA001-AC4F-418D-AE19-62706E023703}">
                      <ahyp:hlinkClr xmlns:ahyp="http://schemas.microsoft.com/office/drawing/2018/hyperlinkcolor" val="tx"/>
                    </a:ext>
                  </a:extLst>
                </a:hlinkClick>
              </a:rPr>
              <a:t>cosmosdb</a:t>
            </a:r>
            <a:endParaRPr lang="en-US" sz="2000" dirty="0"/>
          </a:p>
        </p:txBody>
      </p:sp>
      <p:pic>
        <p:nvPicPr>
          <p:cNvPr id="6" name="Graphic 5" descr="Presentation with media outline">
            <a:extLst>
              <a:ext uri="{FF2B5EF4-FFF2-40B4-BE49-F238E27FC236}">
                <a16:creationId xmlns:a16="http://schemas.microsoft.com/office/drawing/2014/main" id="{BBC4A9ED-CE8A-4342-112C-E0BFF13AD8B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8547" y="4491155"/>
            <a:ext cx="914400" cy="914400"/>
          </a:xfrm>
          <a:prstGeom prst="rect">
            <a:avLst/>
          </a:prstGeom>
        </p:spPr>
      </p:pic>
    </p:spTree>
    <p:extLst>
      <p:ext uri="{BB962C8B-B14F-4D97-AF65-F5344CB8AC3E}">
        <p14:creationId xmlns:p14="http://schemas.microsoft.com/office/powerpoint/2010/main" val="173146136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AF877-8B01-D2BC-A672-0FDF4C9EB7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906B5B-8557-872C-A584-35BE581788D0}"/>
              </a:ext>
            </a:extLst>
          </p:cNvPr>
          <p:cNvSpPr>
            <a:spLocks noGrp="1"/>
          </p:cNvSpPr>
          <p:nvPr>
            <p:ph type="title"/>
          </p:nvPr>
        </p:nvSpPr>
        <p:spPr>
          <a:xfrm>
            <a:off x="588263" y="457200"/>
            <a:ext cx="11018520" cy="553998"/>
          </a:xfrm>
        </p:spPr>
        <p:txBody>
          <a:bodyPr/>
          <a:lstStyle/>
          <a:p>
            <a:r>
              <a:rPr lang="en-US"/>
              <a:t>Open-source RAG chat solution: CosmosDB MongoDB</a:t>
            </a:r>
          </a:p>
        </p:txBody>
      </p:sp>
      <p:sp>
        <p:nvSpPr>
          <p:cNvPr id="4" name="TextBox 3">
            <a:extLst>
              <a:ext uri="{FF2B5EF4-FFF2-40B4-BE49-F238E27FC236}">
                <a16:creationId xmlns:a16="http://schemas.microsoft.com/office/drawing/2014/main" id="{9A6F4FD9-57D1-B87C-1872-1AA03878F34B}"/>
              </a:ext>
            </a:extLst>
          </p:cNvPr>
          <p:cNvSpPr txBox="1"/>
          <p:nvPr/>
        </p:nvSpPr>
        <p:spPr>
          <a:xfrm>
            <a:off x="7339333" y="1434370"/>
            <a:ext cx="4852667" cy="2769989"/>
          </a:xfrm>
          <a:prstGeom prst="rect">
            <a:avLst/>
          </a:prstGeom>
          <a:noFill/>
        </p:spPr>
        <p:txBody>
          <a:bodyPr wrap="square" lIns="0" tIns="0" rIns="0" bIns="0" rtlCol="0">
            <a:spAutoFit/>
          </a:bodyPr>
          <a:lstStyle/>
          <a:p>
            <a:pPr algn="l"/>
            <a:r>
              <a:rPr lang="en-US" sz="2000" b="1"/>
              <a:t>Retriever</a:t>
            </a:r>
            <a:r>
              <a:rPr lang="en-US" sz="2000"/>
              <a:t>: Cosmos DB for MongoDB vCore</a:t>
            </a:r>
          </a:p>
          <a:p>
            <a:pPr algn="l"/>
            <a:endParaRPr lang="en-US" sz="2000"/>
          </a:p>
          <a:p>
            <a:pPr algn="l"/>
            <a:r>
              <a:rPr lang="en-US" sz="2000" b="1"/>
              <a:t>LLM</a:t>
            </a:r>
            <a:r>
              <a:rPr lang="en-US" sz="2000"/>
              <a:t>: GPT 3.5/4</a:t>
            </a:r>
          </a:p>
          <a:p>
            <a:pPr algn="l"/>
            <a:endParaRPr lang="en-US" sz="2000"/>
          </a:p>
          <a:p>
            <a:pPr algn="l"/>
            <a:r>
              <a:rPr lang="en-US" sz="2000" b="1"/>
              <a:t>Orchestrator: </a:t>
            </a:r>
            <a:r>
              <a:rPr lang="en-US" sz="2000"/>
              <a:t>LangChain</a:t>
            </a:r>
          </a:p>
          <a:p>
            <a:pPr algn="l"/>
            <a:endParaRPr lang="en-US" sz="2000"/>
          </a:p>
          <a:p>
            <a:r>
              <a:rPr lang="en-US" sz="2000" b="1"/>
              <a:t>Web framework: </a:t>
            </a:r>
            <a:r>
              <a:rPr lang="en-US" sz="2000"/>
              <a:t>Quart</a:t>
            </a:r>
          </a:p>
          <a:p>
            <a:pPr algn="l"/>
            <a:endParaRPr lang="en-US" sz="2000"/>
          </a:p>
          <a:p>
            <a:pPr algn="l"/>
            <a:endParaRPr lang="en-US" sz="2000"/>
          </a:p>
        </p:txBody>
      </p:sp>
      <p:sp>
        <p:nvSpPr>
          <p:cNvPr id="5" name="TextBox 4">
            <a:extLst>
              <a:ext uri="{FF2B5EF4-FFF2-40B4-BE49-F238E27FC236}">
                <a16:creationId xmlns:a16="http://schemas.microsoft.com/office/drawing/2014/main" id="{48E1C5F0-9F50-B066-BE9C-5DBEB34B9060}"/>
              </a:ext>
            </a:extLst>
          </p:cNvPr>
          <p:cNvSpPr txBox="1"/>
          <p:nvPr/>
        </p:nvSpPr>
        <p:spPr>
          <a:xfrm>
            <a:off x="588263" y="5935079"/>
            <a:ext cx="10343322" cy="307777"/>
          </a:xfrm>
          <a:prstGeom prst="rect">
            <a:avLst/>
          </a:prstGeom>
          <a:noFill/>
        </p:spPr>
        <p:txBody>
          <a:bodyPr wrap="square" lIns="0" tIns="0" rIns="0" bIns="0" rtlCol="0">
            <a:spAutoFit/>
          </a:bodyPr>
          <a:lstStyle/>
          <a:p>
            <a:pPr algn="l"/>
            <a:r>
              <a:rPr lang="en-US" sz="2000">
                <a:hlinkClick r:id="rId2">
                  <a:extLst>
                    <a:ext uri="{A12FA001-AC4F-418D-AE19-62706E023703}">
                      <ahyp:hlinkClr xmlns:ahyp="http://schemas.microsoft.com/office/drawing/2018/hyperlinkcolor" val="tx"/>
                    </a:ext>
                  </a:extLst>
                </a:hlinkClick>
              </a:rPr>
              <a:t>https://github.com/Azure-Samples/Cosmic-Food-RAG-app</a:t>
            </a:r>
            <a:endParaRPr lang="en-US" sz="2000"/>
          </a:p>
        </p:txBody>
      </p:sp>
      <p:pic>
        <p:nvPicPr>
          <p:cNvPr id="7170" name="Picture 2" descr="App Screenshot">
            <a:extLst>
              <a:ext uri="{FF2B5EF4-FFF2-40B4-BE49-F238E27FC236}">
                <a16:creationId xmlns:a16="http://schemas.microsoft.com/office/drawing/2014/main" id="{5A596511-8145-DA92-F069-BC59D99C74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293"/>
          <a:stretch/>
        </p:blipFill>
        <p:spPr bwMode="auto">
          <a:xfrm>
            <a:off x="519211" y="1309048"/>
            <a:ext cx="6635930" cy="432818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6EB21B9-F842-1599-3CA3-386B65881BA8}"/>
              </a:ext>
            </a:extLst>
          </p:cNvPr>
          <p:cNvSpPr txBox="1"/>
          <p:nvPr/>
        </p:nvSpPr>
        <p:spPr>
          <a:xfrm>
            <a:off x="7339332" y="4333505"/>
            <a:ext cx="4852667" cy="1231106"/>
          </a:xfrm>
          <a:prstGeom prst="rect">
            <a:avLst/>
          </a:prstGeom>
          <a:solidFill>
            <a:schemeClr val="accent5"/>
          </a:solidFill>
        </p:spPr>
        <p:txBody>
          <a:bodyPr wrap="square" lIns="0" tIns="0" rIns="0" bIns="0" rtlCol="0">
            <a:spAutoFit/>
          </a:bodyPr>
          <a:lstStyle/>
          <a:p>
            <a:pPr marL="91440"/>
            <a:r>
              <a:rPr lang="en-US" sz="2000" dirty="0"/>
              <a:t>"Building RAG apps with</a:t>
            </a:r>
          </a:p>
          <a:p>
            <a:pPr marL="91440"/>
            <a:r>
              <a:rPr lang="en-US" sz="2000" dirty="0" err="1"/>
              <a:t>CosmosDB</a:t>
            </a:r>
            <a:r>
              <a:rPr lang="en-US" sz="2000" dirty="0"/>
              <a:t> Mongo DB"</a:t>
            </a:r>
          </a:p>
          <a:p>
            <a:pPr marL="91440"/>
            <a:r>
              <a:rPr lang="en-US" sz="2000" dirty="0">
                <a:latin typeface="-apple-system"/>
              </a:rPr>
              <a:t>VOD </a:t>
            </a:r>
            <a:r>
              <a:rPr lang="en-US" sz="2000" dirty="0" err="1">
                <a:latin typeface="-apple-system"/>
              </a:rPr>
              <a:t>em</a:t>
            </a:r>
            <a:r>
              <a:rPr lang="en-US" sz="2000" dirty="0">
                <a:latin typeface="-apple-system"/>
              </a:rPr>
              <a:t> </a:t>
            </a:r>
            <a:r>
              <a:rPr lang="en-US" sz="2000" dirty="0" err="1">
                <a:latin typeface="-apple-system"/>
              </a:rPr>
              <a:t>Ingl</a:t>
            </a:r>
            <a:r>
              <a:rPr lang="pt-BR" sz="2000" dirty="0">
                <a:latin typeface="-apple-system"/>
              </a:rPr>
              <a:t>ês</a:t>
            </a:r>
            <a:endParaRPr lang="en-US" sz="2000" b="0" i="0" dirty="0">
              <a:effectLst/>
              <a:latin typeface="-apple-system"/>
            </a:endParaRPr>
          </a:p>
          <a:p>
            <a:pPr marL="91440"/>
            <a:r>
              <a:rPr lang="en-US" sz="2000" dirty="0">
                <a:hlinkClick r:id="rId4">
                  <a:extLst>
                    <a:ext uri="{A12FA001-AC4F-418D-AE19-62706E023703}">
                      <ahyp:hlinkClr xmlns:ahyp="http://schemas.microsoft.com/office/drawing/2018/hyperlinkcolor" val="tx"/>
                    </a:ext>
                  </a:extLst>
                </a:hlinkClick>
              </a:rPr>
              <a:t>aka.ms/</a:t>
            </a:r>
            <a:r>
              <a:rPr lang="en-US" sz="2000" dirty="0" err="1">
                <a:hlinkClick r:id="rId4">
                  <a:extLst>
                    <a:ext uri="{A12FA001-AC4F-418D-AE19-62706E023703}">
                      <ahyp:hlinkClr xmlns:ahyp="http://schemas.microsoft.com/office/drawing/2018/hyperlinkcolor" val="tx"/>
                    </a:ext>
                  </a:extLst>
                </a:hlinkClick>
              </a:rPr>
              <a:t>raghack</a:t>
            </a:r>
            <a:r>
              <a:rPr lang="en-US" sz="2000" dirty="0">
                <a:hlinkClick r:id="rId4">
                  <a:extLst>
                    <a:ext uri="{A12FA001-AC4F-418D-AE19-62706E023703}">
                      <ahyp:hlinkClr xmlns:ahyp="http://schemas.microsoft.com/office/drawing/2018/hyperlinkcolor" val="tx"/>
                    </a:ext>
                  </a:extLst>
                </a:hlinkClick>
              </a:rPr>
              <a:t>/</a:t>
            </a:r>
            <a:r>
              <a:rPr lang="en-US" sz="2000" dirty="0" err="1">
                <a:hlinkClick r:id="rId4">
                  <a:extLst>
                    <a:ext uri="{A12FA001-AC4F-418D-AE19-62706E023703}">
                      <ahyp:hlinkClr xmlns:ahyp="http://schemas.microsoft.com/office/drawing/2018/hyperlinkcolor" val="tx"/>
                    </a:ext>
                  </a:extLst>
                </a:hlinkClick>
              </a:rPr>
              <a:t>cosmosdb</a:t>
            </a:r>
            <a:endParaRPr lang="en-US" sz="2000" dirty="0"/>
          </a:p>
        </p:txBody>
      </p:sp>
      <p:pic>
        <p:nvPicPr>
          <p:cNvPr id="6" name="Graphic 5" descr="Presentation with media outline">
            <a:extLst>
              <a:ext uri="{FF2B5EF4-FFF2-40B4-BE49-F238E27FC236}">
                <a16:creationId xmlns:a16="http://schemas.microsoft.com/office/drawing/2014/main" id="{FAE2B8DE-2F61-B26E-4513-AF18503CA9C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8547" y="4491155"/>
            <a:ext cx="914400" cy="914400"/>
          </a:xfrm>
          <a:prstGeom prst="rect">
            <a:avLst/>
          </a:prstGeom>
        </p:spPr>
      </p:pic>
    </p:spTree>
    <p:extLst>
      <p:ext uri="{BB962C8B-B14F-4D97-AF65-F5344CB8AC3E}">
        <p14:creationId xmlns:p14="http://schemas.microsoft.com/office/powerpoint/2010/main" val="120724054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8BF316-2446-BCE7-D2C3-CED3A780C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D75E3D-467D-C454-6B50-A3FD7EB5BED0}"/>
              </a:ext>
            </a:extLst>
          </p:cNvPr>
          <p:cNvSpPr>
            <a:spLocks noGrp="1"/>
          </p:cNvSpPr>
          <p:nvPr>
            <p:ph type="title"/>
          </p:nvPr>
        </p:nvSpPr>
        <p:spPr>
          <a:xfrm>
            <a:off x="588263" y="457200"/>
            <a:ext cx="11018520" cy="553998"/>
          </a:xfrm>
        </p:spPr>
        <p:txBody>
          <a:bodyPr/>
          <a:lstStyle/>
          <a:p>
            <a:r>
              <a:rPr lang="en-US"/>
              <a:t>Open-source RAG chat solution: Llamaindex</a:t>
            </a:r>
          </a:p>
        </p:txBody>
      </p:sp>
      <p:sp>
        <p:nvSpPr>
          <p:cNvPr id="4" name="TextBox 3">
            <a:extLst>
              <a:ext uri="{FF2B5EF4-FFF2-40B4-BE49-F238E27FC236}">
                <a16:creationId xmlns:a16="http://schemas.microsoft.com/office/drawing/2014/main" id="{A87F23D2-F2E9-E4B4-C98F-CF5D7A02823A}"/>
              </a:ext>
            </a:extLst>
          </p:cNvPr>
          <p:cNvSpPr txBox="1"/>
          <p:nvPr/>
        </p:nvSpPr>
        <p:spPr>
          <a:xfrm>
            <a:off x="7339333" y="1434370"/>
            <a:ext cx="4852667" cy="3693319"/>
          </a:xfrm>
          <a:prstGeom prst="rect">
            <a:avLst/>
          </a:prstGeom>
          <a:noFill/>
        </p:spPr>
        <p:txBody>
          <a:bodyPr wrap="square" lIns="0" tIns="0" rIns="0" bIns="0" rtlCol="0">
            <a:spAutoFit/>
          </a:bodyPr>
          <a:lstStyle/>
          <a:p>
            <a:pPr algn="l"/>
            <a:r>
              <a:rPr lang="en-US" sz="2000" b="1"/>
              <a:t>Retriever</a:t>
            </a:r>
            <a:r>
              <a:rPr lang="en-US" sz="2000"/>
              <a:t>: In-Memory</a:t>
            </a:r>
          </a:p>
          <a:p>
            <a:pPr algn="l"/>
            <a:endParaRPr lang="en-US" sz="2000"/>
          </a:p>
          <a:p>
            <a:pPr algn="l"/>
            <a:r>
              <a:rPr lang="en-US" sz="2000" b="1"/>
              <a:t>LLM</a:t>
            </a:r>
            <a:r>
              <a:rPr lang="en-US" sz="2000"/>
              <a:t>: GPT 3.5/4</a:t>
            </a:r>
          </a:p>
          <a:p>
            <a:pPr algn="l"/>
            <a:endParaRPr lang="en-US" sz="2000"/>
          </a:p>
          <a:p>
            <a:pPr algn="l"/>
            <a:r>
              <a:rPr lang="en-US" sz="2000" b="1"/>
              <a:t>Orchestrator: </a:t>
            </a:r>
            <a:r>
              <a:rPr lang="en-US" sz="2000"/>
              <a:t>Llamaindex</a:t>
            </a:r>
          </a:p>
          <a:p>
            <a:pPr algn="l"/>
            <a:endParaRPr lang="en-US" sz="2000"/>
          </a:p>
          <a:p>
            <a:r>
              <a:rPr lang="en-US" sz="2000" b="1"/>
              <a:t>Web framework: </a:t>
            </a:r>
            <a:r>
              <a:rPr lang="en-US" sz="2000"/>
              <a:t>FastAPI</a:t>
            </a:r>
          </a:p>
          <a:p>
            <a:pPr algn="l"/>
            <a:endParaRPr lang="en-US" sz="2000"/>
          </a:p>
          <a:p>
            <a:pPr algn="l"/>
            <a:endParaRPr lang="en-US" sz="2000"/>
          </a:p>
          <a:p>
            <a:pPr algn="l"/>
            <a:endParaRPr lang="en-US" sz="2000"/>
          </a:p>
          <a:p>
            <a:pPr algn="l"/>
            <a:endParaRPr lang="en-US" sz="2000"/>
          </a:p>
          <a:p>
            <a:pPr algn="l"/>
            <a:endParaRPr lang="en-US" sz="2000"/>
          </a:p>
        </p:txBody>
      </p:sp>
      <p:sp>
        <p:nvSpPr>
          <p:cNvPr id="5" name="TextBox 4">
            <a:extLst>
              <a:ext uri="{FF2B5EF4-FFF2-40B4-BE49-F238E27FC236}">
                <a16:creationId xmlns:a16="http://schemas.microsoft.com/office/drawing/2014/main" id="{348D7EAF-DECC-422A-8821-CA5AE711191F}"/>
              </a:ext>
            </a:extLst>
          </p:cNvPr>
          <p:cNvSpPr txBox="1"/>
          <p:nvPr/>
        </p:nvSpPr>
        <p:spPr>
          <a:xfrm>
            <a:off x="673104" y="6028348"/>
            <a:ext cx="10343322" cy="307777"/>
          </a:xfrm>
          <a:prstGeom prst="rect">
            <a:avLst/>
          </a:prstGeom>
          <a:noFill/>
        </p:spPr>
        <p:txBody>
          <a:bodyPr wrap="square" lIns="0" tIns="0" rIns="0" bIns="0" rtlCol="0">
            <a:spAutoFit/>
          </a:bodyPr>
          <a:lstStyle/>
          <a:p>
            <a:pPr algn="l"/>
            <a:r>
              <a:rPr lang="en-US" sz="2000">
                <a:hlinkClick r:id="rId2">
                  <a:extLst>
                    <a:ext uri="{A12FA001-AC4F-418D-AE19-62706E023703}">
                      <ahyp:hlinkClr xmlns:ahyp="http://schemas.microsoft.com/office/drawing/2018/hyperlinkcolor" val="tx"/>
                    </a:ext>
                  </a:extLst>
                </a:hlinkClick>
              </a:rPr>
              <a:t>https://github.com/Azure-Samples/llama-index-python</a:t>
            </a:r>
            <a:endParaRPr lang="en-US" sz="2000"/>
          </a:p>
        </p:txBody>
      </p:sp>
      <p:pic>
        <p:nvPicPr>
          <p:cNvPr id="8194" name="Picture 2" descr="Screenshot showing the LlamaIndex app in action">
            <a:extLst>
              <a:ext uri="{FF2B5EF4-FFF2-40B4-BE49-F238E27FC236}">
                <a16:creationId xmlns:a16="http://schemas.microsoft.com/office/drawing/2014/main" id="{77084838-9446-D83B-1743-7820D36C69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81" t="4319" r="4854" b="8495"/>
          <a:stretch/>
        </p:blipFill>
        <p:spPr bwMode="auto">
          <a:xfrm>
            <a:off x="588263" y="1276379"/>
            <a:ext cx="6462986" cy="4607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67687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A2731-7253-254D-6002-76B0B4C481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AF828F-9B5F-0D50-B497-F9A4579F722C}"/>
              </a:ext>
            </a:extLst>
          </p:cNvPr>
          <p:cNvSpPr>
            <a:spLocks noGrp="1"/>
          </p:cNvSpPr>
          <p:nvPr>
            <p:ph type="title"/>
          </p:nvPr>
        </p:nvSpPr>
        <p:spPr>
          <a:xfrm>
            <a:off x="588263" y="457200"/>
            <a:ext cx="11018520" cy="553998"/>
          </a:xfrm>
        </p:spPr>
        <p:txBody>
          <a:bodyPr/>
          <a:lstStyle/>
          <a:p>
            <a:r>
              <a:rPr lang="en-US"/>
              <a:t>Open-source RAG chat solution: Azure AI Studio</a:t>
            </a:r>
          </a:p>
        </p:txBody>
      </p:sp>
      <p:sp>
        <p:nvSpPr>
          <p:cNvPr id="4" name="TextBox 3">
            <a:extLst>
              <a:ext uri="{FF2B5EF4-FFF2-40B4-BE49-F238E27FC236}">
                <a16:creationId xmlns:a16="http://schemas.microsoft.com/office/drawing/2014/main" id="{3BDDA810-47D4-C6C4-283C-0AC8A81C8163}"/>
              </a:ext>
            </a:extLst>
          </p:cNvPr>
          <p:cNvSpPr txBox="1"/>
          <p:nvPr/>
        </p:nvSpPr>
        <p:spPr>
          <a:xfrm>
            <a:off x="7339333" y="1434370"/>
            <a:ext cx="4852667" cy="2769989"/>
          </a:xfrm>
          <a:prstGeom prst="rect">
            <a:avLst/>
          </a:prstGeom>
          <a:noFill/>
        </p:spPr>
        <p:txBody>
          <a:bodyPr wrap="square" lIns="0" tIns="0" rIns="0" bIns="0" rtlCol="0">
            <a:spAutoFit/>
          </a:bodyPr>
          <a:lstStyle/>
          <a:p>
            <a:pPr algn="l"/>
            <a:r>
              <a:rPr lang="en-US" sz="2000" b="1" dirty="0"/>
              <a:t>Retriever</a:t>
            </a:r>
            <a:r>
              <a:rPr lang="en-US" sz="2000" dirty="0"/>
              <a:t>: Azure AI Search</a:t>
            </a:r>
          </a:p>
          <a:p>
            <a:pPr algn="l"/>
            <a:endParaRPr lang="en-US" sz="2000" dirty="0"/>
          </a:p>
          <a:p>
            <a:pPr algn="l"/>
            <a:r>
              <a:rPr lang="en-US" sz="2000" b="1" dirty="0"/>
              <a:t>LLM</a:t>
            </a:r>
            <a:r>
              <a:rPr lang="en-US" sz="2000" dirty="0"/>
              <a:t>: GPT 3.5/4</a:t>
            </a:r>
          </a:p>
          <a:p>
            <a:pPr algn="l"/>
            <a:endParaRPr lang="en-US" sz="2000" dirty="0"/>
          </a:p>
          <a:p>
            <a:pPr algn="l"/>
            <a:r>
              <a:rPr lang="en-US" sz="2000" b="1" dirty="0"/>
              <a:t>Orchestrator: </a:t>
            </a:r>
            <a:r>
              <a:rPr lang="en-US" sz="2000" dirty="0" err="1"/>
              <a:t>PromptFlow</a:t>
            </a:r>
            <a:endParaRPr lang="en-US" sz="2000" dirty="0"/>
          </a:p>
          <a:p>
            <a:pPr algn="l"/>
            <a:endParaRPr lang="en-US" sz="2000" dirty="0"/>
          </a:p>
          <a:p>
            <a:pPr algn="l"/>
            <a:r>
              <a:rPr lang="en-US" sz="2000" b="1" dirty="0"/>
              <a:t>Features</a:t>
            </a:r>
            <a:r>
              <a:rPr lang="en-US" sz="2000" dirty="0"/>
              <a:t>:</a:t>
            </a:r>
          </a:p>
          <a:p>
            <a:pPr algn="l"/>
            <a:r>
              <a:rPr lang="en-US" sz="2000" dirty="0"/>
              <a:t>    </a:t>
            </a:r>
            <a:r>
              <a:rPr lang="en-US" sz="2000" dirty="0" err="1"/>
              <a:t>CosmosDB</a:t>
            </a:r>
            <a:r>
              <a:rPr lang="en-US" sz="2000" dirty="0"/>
              <a:t> user info lookup</a:t>
            </a:r>
          </a:p>
          <a:p>
            <a:pPr algn="l"/>
            <a:endParaRPr lang="en-US" sz="2000" dirty="0"/>
          </a:p>
        </p:txBody>
      </p:sp>
      <p:sp>
        <p:nvSpPr>
          <p:cNvPr id="5" name="TextBox 4">
            <a:extLst>
              <a:ext uri="{FF2B5EF4-FFF2-40B4-BE49-F238E27FC236}">
                <a16:creationId xmlns:a16="http://schemas.microsoft.com/office/drawing/2014/main" id="{11418531-4512-C5A1-BFD0-4E3747CB2849}"/>
              </a:ext>
            </a:extLst>
          </p:cNvPr>
          <p:cNvSpPr txBox="1"/>
          <p:nvPr/>
        </p:nvSpPr>
        <p:spPr>
          <a:xfrm>
            <a:off x="588263" y="6093023"/>
            <a:ext cx="10343322" cy="307777"/>
          </a:xfrm>
          <a:prstGeom prst="rect">
            <a:avLst/>
          </a:prstGeom>
          <a:noFill/>
        </p:spPr>
        <p:txBody>
          <a:bodyPr wrap="square" lIns="0" tIns="0" rIns="0" bIns="0" rtlCol="0">
            <a:spAutoFit/>
          </a:bodyPr>
          <a:lstStyle/>
          <a:p>
            <a:pPr algn="l"/>
            <a:r>
              <a:rPr lang="en-US" sz="2000">
                <a:hlinkClick r:id="rId2">
                  <a:extLst>
                    <a:ext uri="{A12FA001-AC4F-418D-AE19-62706E023703}">
                      <ahyp:hlinkClr xmlns:ahyp="http://schemas.microsoft.com/office/drawing/2018/hyperlinkcolor" val="tx"/>
                    </a:ext>
                  </a:extLst>
                </a:hlinkClick>
              </a:rPr>
              <a:t>https://github.com/Azure-Samples/contoso-chat</a:t>
            </a:r>
            <a:r>
              <a:rPr lang="en-US" sz="2000"/>
              <a:t>         </a:t>
            </a:r>
          </a:p>
        </p:txBody>
      </p:sp>
      <p:pic>
        <p:nvPicPr>
          <p:cNvPr id="3074" name="Picture 2" descr="Architecture Diagram">
            <a:extLst>
              <a:ext uri="{FF2B5EF4-FFF2-40B4-BE49-F238E27FC236}">
                <a16:creationId xmlns:a16="http://schemas.microsoft.com/office/drawing/2014/main" id="{579F3A3D-88EE-441D-00EC-6329F305CE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919" y="1264230"/>
            <a:ext cx="6124742" cy="370572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FA88D5A-8D1B-8560-040E-14223294A2A0}"/>
              </a:ext>
            </a:extLst>
          </p:cNvPr>
          <p:cNvSpPr txBox="1"/>
          <p:nvPr/>
        </p:nvSpPr>
        <p:spPr>
          <a:xfrm>
            <a:off x="7240556" y="4333505"/>
            <a:ext cx="4951444" cy="1231106"/>
          </a:xfrm>
          <a:prstGeom prst="rect">
            <a:avLst/>
          </a:prstGeom>
          <a:solidFill>
            <a:schemeClr val="accent5"/>
          </a:solidFill>
        </p:spPr>
        <p:txBody>
          <a:bodyPr wrap="square" lIns="0" tIns="0" rIns="0" bIns="0" rtlCol="0">
            <a:spAutoFit/>
          </a:bodyPr>
          <a:lstStyle/>
          <a:p>
            <a:pPr marL="91440"/>
            <a:r>
              <a:rPr lang="en-US" sz="2000" dirty="0"/>
              <a:t>"Building RAG apps with</a:t>
            </a:r>
          </a:p>
          <a:p>
            <a:pPr marL="91440"/>
            <a:r>
              <a:rPr lang="en-US" sz="2000" dirty="0"/>
              <a:t>Azure AI Studio"</a:t>
            </a:r>
          </a:p>
          <a:p>
            <a:pPr marL="91440"/>
            <a:r>
              <a:rPr lang="en-US" sz="2000" dirty="0">
                <a:latin typeface="-apple-system"/>
              </a:rPr>
              <a:t>VOD </a:t>
            </a:r>
            <a:r>
              <a:rPr lang="en-US" sz="2000" dirty="0" err="1">
                <a:latin typeface="-apple-system"/>
              </a:rPr>
              <a:t>em</a:t>
            </a:r>
            <a:r>
              <a:rPr lang="en-US" sz="2000" dirty="0">
                <a:latin typeface="-apple-system"/>
              </a:rPr>
              <a:t> </a:t>
            </a:r>
            <a:r>
              <a:rPr lang="en-US" sz="2000" dirty="0" err="1">
                <a:latin typeface="-apple-system"/>
              </a:rPr>
              <a:t>Ingl</a:t>
            </a:r>
            <a:r>
              <a:rPr lang="pt-BR" sz="2000" dirty="0">
                <a:latin typeface="-apple-system"/>
              </a:rPr>
              <a:t>ês</a:t>
            </a:r>
            <a:endParaRPr lang="en-US" sz="2000" b="0" i="0" dirty="0">
              <a:effectLst/>
              <a:latin typeface="-apple-system"/>
            </a:endParaRPr>
          </a:p>
          <a:p>
            <a:pPr marL="91440"/>
            <a:r>
              <a:rPr lang="en-US" sz="2000" dirty="0">
                <a:hlinkClick r:id="rId4">
                  <a:extLst>
                    <a:ext uri="{A12FA001-AC4F-418D-AE19-62706E023703}">
                      <ahyp:hlinkClr xmlns:ahyp="http://schemas.microsoft.com/office/drawing/2018/hyperlinkcolor" val="tx"/>
                    </a:ext>
                  </a:extLst>
                </a:hlinkClick>
              </a:rPr>
              <a:t>aka.ms/</a:t>
            </a:r>
            <a:r>
              <a:rPr lang="en-US" sz="2000" dirty="0" err="1">
                <a:hlinkClick r:id="rId4">
                  <a:extLst>
                    <a:ext uri="{A12FA001-AC4F-418D-AE19-62706E023703}">
                      <ahyp:hlinkClr xmlns:ahyp="http://schemas.microsoft.com/office/drawing/2018/hyperlinkcolor" val="tx"/>
                    </a:ext>
                  </a:extLst>
                </a:hlinkClick>
              </a:rPr>
              <a:t>raghack</a:t>
            </a:r>
            <a:r>
              <a:rPr lang="en-US" sz="2000" dirty="0">
                <a:hlinkClick r:id="rId4">
                  <a:extLst>
                    <a:ext uri="{A12FA001-AC4F-418D-AE19-62706E023703}">
                      <ahyp:hlinkClr xmlns:ahyp="http://schemas.microsoft.com/office/drawing/2018/hyperlinkcolor" val="tx"/>
                    </a:ext>
                  </a:extLst>
                </a:hlinkClick>
              </a:rPr>
              <a:t>/</a:t>
            </a:r>
            <a:r>
              <a:rPr lang="en-US" sz="2000" dirty="0" err="1">
                <a:hlinkClick r:id="rId4">
                  <a:extLst>
                    <a:ext uri="{A12FA001-AC4F-418D-AE19-62706E023703}">
                      <ahyp:hlinkClr xmlns:ahyp="http://schemas.microsoft.com/office/drawing/2018/hyperlinkcolor" val="tx"/>
                    </a:ext>
                  </a:extLst>
                </a:hlinkClick>
              </a:rPr>
              <a:t>aistudio</a:t>
            </a:r>
            <a:endParaRPr lang="en-US" sz="2000" dirty="0"/>
          </a:p>
        </p:txBody>
      </p:sp>
      <p:pic>
        <p:nvPicPr>
          <p:cNvPr id="8" name="Graphic 7" descr="Presentation with media outline">
            <a:extLst>
              <a:ext uri="{FF2B5EF4-FFF2-40B4-BE49-F238E27FC236}">
                <a16:creationId xmlns:a16="http://schemas.microsoft.com/office/drawing/2014/main" id="{A9A7FD98-0662-51BA-1EBB-0AF31B7C1D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8547" y="4491155"/>
            <a:ext cx="914400" cy="914400"/>
          </a:xfrm>
          <a:prstGeom prst="rect">
            <a:avLst/>
          </a:prstGeom>
        </p:spPr>
      </p:pic>
    </p:spTree>
    <p:extLst>
      <p:ext uri="{BB962C8B-B14F-4D97-AF65-F5344CB8AC3E}">
        <p14:creationId xmlns:p14="http://schemas.microsoft.com/office/powerpoint/2010/main" val="329042046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225BF-8D72-AC96-1404-44CCE403E500}"/>
            </a:ext>
          </a:extLst>
        </p:cNvPr>
        <p:cNvGrpSpPr/>
        <p:nvPr/>
      </p:nvGrpSpPr>
      <p:grpSpPr>
        <a:xfrm>
          <a:off x="0" y="0"/>
          <a:ext cx="0" cy="0"/>
          <a:chOff x="0" y="0"/>
          <a:chExt cx="0" cy="0"/>
        </a:xfrm>
      </p:grpSpPr>
      <p:sp>
        <p:nvSpPr>
          <p:cNvPr id="15" name="Rectangle 14">
            <a:extLst>
              <a:ext uri="{FF2B5EF4-FFF2-40B4-BE49-F238E27FC236}">
                <a16:creationId xmlns:a16="http://schemas.microsoft.com/office/drawing/2014/main" id="{D57ADF89-4B69-CD6E-1AB8-2AAEF5BCFA91}"/>
              </a:ext>
            </a:extLst>
          </p:cNvPr>
          <p:cNvSpPr/>
          <p:nvPr/>
        </p:nvSpPr>
        <p:spPr bwMode="auto">
          <a:xfrm>
            <a:off x="6249971" y="0"/>
            <a:ext cx="5836735"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07432E4-5134-EA2A-4055-75186FD77F22}"/>
              </a:ext>
            </a:extLst>
          </p:cNvPr>
          <p:cNvSpPr>
            <a:spLocks noGrp="1"/>
          </p:cNvSpPr>
          <p:nvPr>
            <p:ph type="title"/>
          </p:nvPr>
        </p:nvSpPr>
        <p:spPr>
          <a:xfrm>
            <a:off x="588263" y="457200"/>
            <a:ext cx="11018520" cy="553998"/>
          </a:xfrm>
        </p:spPr>
        <p:txBody>
          <a:bodyPr/>
          <a:lstStyle/>
          <a:p>
            <a:r>
              <a:rPr lang="en-US" dirty="0" err="1"/>
              <a:t>Faça</a:t>
            </a:r>
            <a:r>
              <a:rPr lang="en-US" dirty="0"/>
              <a:t> RAG com Python!</a:t>
            </a:r>
          </a:p>
        </p:txBody>
      </p:sp>
      <p:sp>
        <p:nvSpPr>
          <p:cNvPr id="3" name="TextBox 2">
            <a:extLst>
              <a:ext uri="{FF2B5EF4-FFF2-40B4-BE49-F238E27FC236}">
                <a16:creationId xmlns:a16="http://schemas.microsoft.com/office/drawing/2014/main" id="{35A7C4B3-4390-08DF-7364-D4EC45418C0B}"/>
              </a:ext>
            </a:extLst>
          </p:cNvPr>
          <p:cNvSpPr txBox="1"/>
          <p:nvPr/>
        </p:nvSpPr>
        <p:spPr>
          <a:xfrm>
            <a:off x="588263" y="1767006"/>
            <a:ext cx="5507737" cy="2954655"/>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400" dirty="0" err="1"/>
              <a:t>Dê</a:t>
            </a:r>
            <a:r>
              <a:rPr lang="en-US" sz="2400" dirty="0"/>
              <a:t> deploy </a:t>
            </a:r>
            <a:r>
              <a:rPr lang="en-US" sz="2400" dirty="0" err="1"/>
              <a:t>em</a:t>
            </a:r>
            <a:r>
              <a:rPr lang="en-US" sz="2400" dirty="0"/>
              <a:t> </a:t>
            </a:r>
            <a:r>
              <a:rPr lang="en-US" sz="2400" dirty="0">
                <a:hlinkClick r:id="rId2">
                  <a:extLst>
                    <a:ext uri="{A12FA001-AC4F-418D-AE19-62706E023703}">
                      <ahyp:hlinkClr xmlns:ahyp="http://schemas.microsoft.com/office/drawing/2018/hyperlinkcolor" val="tx"/>
                    </a:ext>
                  </a:extLst>
                </a:hlinkClick>
              </a:rPr>
              <a:t>aka.ms/</a:t>
            </a:r>
            <a:r>
              <a:rPr lang="en-US" sz="2400" dirty="0" err="1">
                <a:hlinkClick r:id="rId2">
                  <a:extLst>
                    <a:ext uri="{A12FA001-AC4F-418D-AE19-62706E023703}">
                      <ahyp:hlinkClr xmlns:ahyp="http://schemas.microsoft.com/office/drawing/2018/hyperlinkcolor" val="tx"/>
                    </a:ext>
                  </a:extLst>
                </a:hlinkClick>
              </a:rPr>
              <a:t>ragchat</a:t>
            </a:r>
            <a:r>
              <a:rPr lang="en-US" sz="2400" dirty="0">
                <a:hlinkClick r:id="rId2">
                  <a:extLst>
                    <a:ext uri="{A12FA001-AC4F-418D-AE19-62706E023703}">
                      <ahyp:hlinkClr xmlns:ahyp="http://schemas.microsoft.com/office/drawing/2018/hyperlinkcolor" val="tx"/>
                    </a:ext>
                  </a:extLst>
                </a:hlinkClick>
              </a:rPr>
              <a:t>/free</a:t>
            </a:r>
            <a:endParaRPr lang="en-US" sz="2400" dirty="0"/>
          </a:p>
          <a:p>
            <a:pPr algn="l"/>
            <a:r>
              <a:rPr lang="en-US" sz="2400" dirty="0"/>
              <a:t>    Ou do zero!</a:t>
            </a:r>
          </a:p>
          <a:p>
            <a:endParaRPr lang="en-US" sz="2400" dirty="0" err="1"/>
          </a:p>
          <a:p>
            <a:pPr marL="342900" indent="-342900">
              <a:buFont typeface="Arial" panose="020B0604020202020204" pitchFamily="34" charset="0"/>
              <a:buChar char="•"/>
            </a:pPr>
            <a:r>
              <a:rPr lang="en-US" sz="2400" dirty="0"/>
              <a:t>Poste </a:t>
            </a:r>
            <a:r>
              <a:rPr lang="en-US" sz="2400" dirty="0" err="1"/>
              <a:t>questões</a:t>
            </a:r>
            <a:r>
              <a:rPr lang="en-US" sz="2400" dirty="0"/>
              <a:t> no repo or </a:t>
            </a:r>
            <a:r>
              <a:rPr lang="en-US" sz="2400" dirty="0">
                <a:hlinkClick r:id="rId3">
                  <a:extLst>
                    <a:ext uri="{A12FA001-AC4F-418D-AE19-62706E023703}">
                      <ahyp:hlinkClr xmlns:ahyp="http://schemas.microsoft.com/office/drawing/2018/hyperlinkcolor" val="tx"/>
                    </a:ext>
                  </a:extLst>
                </a:hlinkClick>
              </a:rPr>
              <a:t>aka.ms/</a:t>
            </a:r>
            <a:r>
              <a:rPr lang="en-US" sz="2400" dirty="0" err="1">
                <a:hlinkClick r:id="rId3">
                  <a:extLst>
                    <a:ext uri="{A12FA001-AC4F-418D-AE19-62706E023703}">
                      <ahyp:hlinkClr xmlns:ahyp="http://schemas.microsoft.com/office/drawing/2018/hyperlinkcolor" val="tx"/>
                    </a:ext>
                  </a:extLst>
                </a:hlinkClick>
              </a:rPr>
              <a:t>raghack</a:t>
            </a:r>
            <a:r>
              <a:rPr lang="en-US" sz="2400" dirty="0"/>
              <a:t> </a:t>
            </a:r>
            <a:r>
              <a:rPr lang="en-US" sz="2400" dirty="0" err="1"/>
              <a:t>nas</a:t>
            </a:r>
            <a:r>
              <a:rPr lang="en-US" sz="2400" dirty="0"/>
              <a:t> </a:t>
            </a:r>
            <a:r>
              <a:rPr lang="en-US" sz="2400" dirty="0" err="1"/>
              <a:t>discussões</a:t>
            </a:r>
            <a:endParaRPr lang="en-US" sz="2400" dirty="0"/>
          </a:p>
          <a:p>
            <a:pPr marL="342900" indent="-342900">
              <a:buFont typeface="Arial" panose="020B0604020202020204" pitchFamily="34" charset="0"/>
              <a:buChar char="•"/>
            </a:pPr>
            <a:endParaRPr lang="en-US" sz="2400" dirty="0" err="1"/>
          </a:p>
          <a:p>
            <a:pPr marL="342900" indent="-342900">
              <a:buFont typeface="Arial" panose="020B0604020202020204" pitchFamily="34" charset="0"/>
              <a:buChar char="•"/>
            </a:pPr>
            <a:endParaRPr lang="en-US" sz="2400" dirty="0" err="1"/>
          </a:p>
          <a:p>
            <a:pPr marL="342900" indent="-342900" algn="l">
              <a:buFont typeface="Arial" panose="020B0604020202020204" pitchFamily="34" charset="0"/>
              <a:buChar char="•"/>
            </a:pPr>
            <a:endParaRPr lang="en-US" sz="2400" dirty="0" err="1"/>
          </a:p>
        </p:txBody>
      </p:sp>
      <p:sp>
        <p:nvSpPr>
          <p:cNvPr id="12" name="TextBox 11">
            <a:extLst>
              <a:ext uri="{FF2B5EF4-FFF2-40B4-BE49-F238E27FC236}">
                <a16:creationId xmlns:a16="http://schemas.microsoft.com/office/drawing/2014/main" id="{5592A1CF-730A-74A2-2A6C-3ED0940FFE46}"/>
              </a:ext>
            </a:extLst>
          </p:cNvPr>
          <p:cNvSpPr txBox="1"/>
          <p:nvPr/>
        </p:nvSpPr>
        <p:spPr>
          <a:xfrm>
            <a:off x="6564977" y="272534"/>
            <a:ext cx="5521729" cy="461665"/>
          </a:xfrm>
          <a:prstGeom prst="rect">
            <a:avLst/>
          </a:prstGeom>
          <a:noFill/>
        </p:spPr>
        <p:txBody>
          <a:bodyPr wrap="square">
            <a:spAutoFit/>
          </a:bodyPr>
          <a:lstStyle/>
          <a:p>
            <a:r>
              <a:rPr lang="en-US" sz="2400" b="1" dirty="0">
                <a:solidFill>
                  <a:schemeClr val="bg1"/>
                </a:solidFill>
              </a:rPr>
              <a:t>Mais </a:t>
            </a:r>
            <a:r>
              <a:rPr lang="en-US" sz="2400" b="1" dirty="0" err="1">
                <a:solidFill>
                  <a:schemeClr val="bg1"/>
                </a:solidFill>
              </a:rPr>
              <a:t>conteúdo</a:t>
            </a:r>
            <a:r>
              <a:rPr lang="en-US" sz="2400" b="1" dirty="0">
                <a:solidFill>
                  <a:schemeClr val="bg1"/>
                </a:solidFill>
              </a:rPr>
              <a:t>! </a:t>
            </a:r>
          </a:p>
        </p:txBody>
      </p:sp>
      <p:sp>
        <p:nvSpPr>
          <p:cNvPr id="14" name="TextBox 13">
            <a:extLst>
              <a:ext uri="{FF2B5EF4-FFF2-40B4-BE49-F238E27FC236}">
                <a16:creationId xmlns:a16="http://schemas.microsoft.com/office/drawing/2014/main" id="{B33458E1-CBFA-1D17-CBAC-C0CBDA2DB72A}"/>
              </a:ext>
            </a:extLst>
          </p:cNvPr>
          <p:cNvSpPr txBox="1"/>
          <p:nvPr/>
        </p:nvSpPr>
        <p:spPr>
          <a:xfrm>
            <a:off x="6564977" y="823577"/>
            <a:ext cx="4077885" cy="5632311"/>
          </a:xfrm>
          <a:prstGeom prst="rect">
            <a:avLst/>
          </a:prstGeom>
          <a:noFill/>
        </p:spPr>
        <p:txBody>
          <a:bodyPr wrap="square">
            <a:spAutoFit/>
          </a:bodyPr>
          <a:lstStyle/>
          <a:p>
            <a:pPr>
              <a:spcBef>
                <a:spcPts val="0"/>
              </a:spcBef>
              <a:spcAft>
                <a:spcPts val="0"/>
              </a:spcAft>
            </a:pPr>
            <a:r>
              <a:rPr lang="en-US">
                <a:solidFill>
                  <a:schemeClr val="bg1"/>
                </a:solidFill>
                <a:effectLst/>
              </a:rPr>
              <a:t>RAG with Azure AI Search:</a:t>
            </a:r>
          </a:p>
          <a:p>
            <a:pPr>
              <a:spcBef>
                <a:spcPts val="0"/>
              </a:spcBef>
              <a:spcAft>
                <a:spcPts val="0"/>
              </a:spcAft>
            </a:pPr>
            <a:r>
              <a:rPr lang="en-US">
                <a:solidFill>
                  <a:schemeClr val="bg1"/>
                </a:solidFill>
                <a:effectLst/>
                <a:hlinkClick r:id="rId4">
                  <a:extLst>
                    <a:ext uri="{A12FA001-AC4F-418D-AE19-62706E023703}">
                      <ahyp:hlinkClr xmlns:ahyp="http://schemas.microsoft.com/office/drawing/2018/hyperlinkcolor" val="tx"/>
                    </a:ext>
                  </a:extLst>
                </a:hlinkClick>
              </a:rPr>
              <a:t>aka.ms/raghack/aisearch</a:t>
            </a:r>
            <a:endParaRPr lang="en-US">
              <a:solidFill>
                <a:schemeClr val="bg1"/>
              </a:solidFill>
              <a:effectLst/>
            </a:endParaRPr>
          </a:p>
          <a:p>
            <a:pPr>
              <a:spcBef>
                <a:spcPts val="0"/>
              </a:spcBef>
              <a:spcAft>
                <a:spcPts val="0"/>
              </a:spcAft>
            </a:pPr>
            <a:endParaRPr lang="en-US">
              <a:solidFill>
                <a:schemeClr val="bg1"/>
              </a:solidFill>
              <a:effectLst/>
            </a:endParaRPr>
          </a:p>
          <a:p>
            <a:pPr>
              <a:spcBef>
                <a:spcPts val="0"/>
              </a:spcBef>
              <a:spcAft>
                <a:spcPts val="0"/>
              </a:spcAft>
            </a:pPr>
            <a:r>
              <a:rPr lang="en-US">
                <a:solidFill>
                  <a:schemeClr val="bg1"/>
                </a:solidFill>
                <a:effectLst/>
              </a:rPr>
              <a:t>RAG with PostgreSQL:</a:t>
            </a:r>
          </a:p>
          <a:p>
            <a:pPr>
              <a:spcBef>
                <a:spcPts val="0"/>
              </a:spcBef>
              <a:spcAft>
                <a:spcPts val="0"/>
              </a:spcAft>
            </a:pPr>
            <a:r>
              <a:rPr lang="en-US">
                <a:solidFill>
                  <a:schemeClr val="bg1"/>
                </a:solidFill>
                <a:effectLst/>
                <a:hlinkClick r:id="rId5">
                  <a:extLst>
                    <a:ext uri="{A12FA001-AC4F-418D-AE19-62706E023703}">
                      <ahyp:hlinkClr xmlns:ahyp="http://schemas.microsoft.com/office/drawing/2018/hyperlinkcolor" val="tx"/>
                    </a:ext>
                  </a:extLst>
                </a:hlinkClick>
              </a:rPr>
              <a:t>aka.ms/raghack/postgres</a:t>
            </a:r>
            <a:endParaRPr lang="en-US">
              <a:solidFill>
                <a:schemeClr val="bg1"/>
              </a:solidFill>
              <a:effectLst/>
            </a:endParaRPr>
          </a:p>
          <a:p>
            <a:pPr>
              <a:spcBef>
                <a:spcPts val="0"/>
              </a:spcBef>
              <a:spcAft>
                <a:spcPts val="0"/>
              </a:spcAft>
            </a:pPr>
            <a:endParaRPr lang="en-US">
              <a:solidFill>
                <a:schemeClr val="bg1"/>
              </a:solidFill>
              <a:effectLst/>
            </a:endParaRPr>
          </a:p>
          <a:p>
            <a:pPr>
              <a:spcBef>
                <a:spcPts val="0"/>
              </a:spcBef>
              <a:spcAft>
                <a:spcPts val="0"/>
              </a:spcAft>
            </a:pPr>
            <a:r>
              <a:rPr lang="en-US">
                <a:solidFill>
                  <a:schemeClr val="bg1"/>
                </a:solidFill>
                <a:effectLst/>
              </a:rPr>
              <a:t>RAG with vision models:</a:t>
            </a:r>
          </a:p>
          <a:p>
            <a:pPr>
              <a:spcBef>
                <a:spcPts val="0"/>
              </a:spcBef>
              <a:spcAft>
                <a:spcPts val="0"/>
              </a:spcAft>
            </a:pPr>
            <a:r>
              <a:rPr lang="en-US">
                <a:solidFill>
                  <a:schemeClr val="bg1"/>
                </a:solidFill>
                <a:effectLst/>
                <a:hlinkClick r:id="rId6">
                  <a:extLst>
                    <a:ext uri="{A12FA001-AC4F-418D-AE19-62706E023703}">
                      <ahyp:hlinkClr xmlns:ahyp="http://schemas.microsoft.com/office/drawing/2018/hyperlinkcolor" val="tx"/>
                    </a:ext>
                  </a:extLst>
                </a:hlinkClick>
              </a:rPr>
              <a:t>aka.ms/raghack/vision</a:t>
            </a:r>
            <a:endParaRPr lang="en-US">
              <a:solidFill>
                <a:schemeClr val="bg1"/>
              </a:solidFill>
              <a:effectLst/>
            </a:endParaRPr>
          </a:p>
          <a:p>
            <a:pPr>
              <a:spcBef>
                <a:spcPts val="0"/>
              </a:spcBef>
              <a:spcAft>
                <a:spcPts val="0"/>
              </a:spcAft>
            </a:pPr>
            <a:endParaRPr lang="en-US">
              <a:solidFill>
                <a:schemeClr val="bg1"/>
              </a:solidFill>
              <a:effectLst/>
            </a:endParaRPr>
          </a:p>
          <a:p>
            <a:pPr>
              <a:spcBef>
                <a:spcPts val="0"/>
              </a:spcBef>
              <a:spcAft>
                <a:spcPts val="0"/>
              </a:spcAft>
            </a:pPr>
            <a:r>
              <a:rPr lang="en-US">
                <a:solidFill>
                  <a:schemeClr val="bg1"/>
                </a:solidFill>
                <a:effectLst/>
              </a:rPr>
              <a:t>Langchain for Agentic RAG:</a:t>
            </a:r>
          </a:p>
          <a:p>
            <a:pPr>
              <a:spcBef>
                <a:spcPts val="0"/>
              </a:spcBef>
              <a:spcAft>
                <a:spcPts val="0"/>
              </a:spcAft>
            </a:pPr>
            <a:r>
              <a:rPr lang="en-US">
                <a:solidFill>
                  <a:schemeClr val="bg1"/>
                </a:solidFill>
                <a:effectLst/>
                <a:hlinkClick r:id="rId7">
                  <a:extLst>
                    <a:ext uri="{A12FA001-AC4F-418D-AE19-62706E023703}">
                      <ahyp:hlinkClr xmlns:ahyp="http://schemas.microsoft.com/office/drawing/2018/hyperlinkcolor" val="tx"/>
                    </a:ext>
                  </a:extLst>
                </a:hlinkClick>
              </a:rPr>
              <a:t>aka.ms/raghack/langchain</a:t>
            </a:r>
            <a:endParaRPr lang="en-US">
              <a:solidFill>
                <a:schemeClr val="bg1"/>
              </a:solidFill>
              <a:effectLst/>
            </a:endParaRPr>
          </a:p>
          <a:p>
            <a:pPr>
              <a:spcBef>
                <a:spcPts val="0"/>
              </a:spcBef>
              <a:spcAft>
                <a:spcPts val="0"/>
              </a:spcAft>
            </a:pPr>
            <a:endParaRPr lang="en-US">
              <a:solidFill>
                <a:schemeClr val="bg1"/>
              </a:solidFill>
              <a:effectLst/>
            </a:endParaRPr>
          </a:p>
          <a:p>
            <a:pPr>
              <a:spcBef>
                <a:spcPts val="0"/>
              </a:spcBef>
              <a:spcAft>
                <a:spcPts val="0"/>
              </a:spcAft>
            </a:pPr>
            <a:r>
              <a:rPr lang="en-US">
                <a:solidFill>
                  <a:schemeClr val="bg1"/>
                </a:solidFill>
                <a:effectLst/>
              </a:rPr>
              <a:t>OpenAI Code Interpreter for Python:</a:t>
            </a:r>
          </a:p>
          <a:p>
            <a:pPr>
              <a:spcBef>
                <a:spcPts val="0"/>
              </a:spcBef>
              <a:spcAft>
                <a:spcPts val="0"/>
              </a:spcAft>
            </a:pPr>
            <a:r>
              <a:rPr lang="en-US">
                <a:solidFill>
                  <a:schemeClr val="bg1"/>
                </a:solidFill>
                <a:effectLst/>
                <a:hlinkClick r:id="rId8">
                  <a:extLst>
                    <a:ext uri="{A12FA001-AC4F-418D-AE19-62706E023703}">
                      <ahyp:hlinkClr xmlns:ahyp="http://schemas.microsoft.com/office/drawing/2018/hyperlinkcolor" val="tx"/>
                    </a:ext>
                  </a:extLst>
                </a:hlinkClick>
              </a:rPr>
              <a:t>aka.ms/raghack/coderunner</a:t>
            </a:r>
            <a:endParaRPr lang="en-US">
              <a:solidFill>
                <a:schemeClr val="bg1"/>
              </a:solidFill>
              <a:effectLst/>
            </a:endParaRPr>
          </a:p>
          <a:p>
            <a:pPr>
              <a:spcBef>
                <a:spcPts val="0"/>
              </a:spcBef>
              <a:spcAft>
                <a:spcPts val="0"/>
              </a:spcAft>
            </a:pPr>
            <a:endParaRPr lang="en-US">
              <a:solidFill>
                <a:schemeClr val="bg1"/>
              </a:solidFill>
              <a:effectLst/>
            </a:endParaRPr>
          </a:p>
          <a:p>
            <a:pPr>
              <a:spcBef>
                <a:spcPts val="0"/>
              </a:spcBef>
              <a:spcAft>
                <a:spcPts val="0"/>
              </a:spcAft>
            </a:pPr>
            <a:r>
              <a:rPr lang="en-US">
                <a:solidFill>
                  <a:schemeClr val="bg1"/>
                </a:solidFill>
                <a:effectLst/>
              </a:rPr>
              <a:t>RAFT (RAG + Fine-tuning)</a:t>
            </a:r>
          </a:p>
          <a:p>
            <a:pPr>
              <a:spcBef>
                <a:spcPts val="0"/>
              </a:spcBef>
              <a:spcAft>
                <a:spcPts val="0"/>
              </a:spcAft>
            </a:pPr>
            <a:r>
              <a:rPr lang="en-US">
                <a:solidFill>
                  <a:schemeClr val="bg1"/>
                </a:solidFill>
                <a:effectLst/>
                <a:hlinkClick r:id="rId9">
                  <a:extLst>
                    <a:ext uri="{A12FA001-AC4F-418D-AE19-62706E023703}">
                      <ahyp:hlinkClr xmlns:ahyp="http://schemas.microsoft.com/office/drawing/2018/hyperlinkcolor" val="tx"/>
                    </a:ext>
                  </a:extLst>
                </a:hlinkClick>
              </a:rPr>
              <a:t>aka.ms/raghack/raft</a:t>
            </a:r>
            <a:endParaRPr lang="en-US">
              <a:solidFill>
                <a:schemeClr val="bg1"/>
              </a:solidFill>
              <a:effectLst/>
            </a:endParaRPr>
          </a:p>
          <a:p>
            <a:pPr>
              <a:spcBef>
                <a:spcPts val="0"/>
              </a:spcBef>
              <a:spcAft>
                <a:spcPts val="0"/>
              </a:spcAft>
            </a:pPr>
            <a:endParaRPr lang="en-US">
              <a:solidFill>
                <a:schemeClr val="bg1"/>
              </a:solidFill>
              <a:effectLst/>
            </a:endParaRPr>
          </a:p>
          <a:p>
            <a:pPr>
              <a:spcBef>
                <a:spcPts val="0"/>
              </a:spcBef>
              <a:spcAft>
                <a:spcPts val="0"/>
              </a:spcAft>
            </a:pPr>
            <a:r>
              <a:rPr lang="en-US">
                <a:solidFill>
                  <a:schemeClr val="bg1"/>
                </a:solidFill>
                <a:effectLst/>
              </a:rPr>
              <a:t>Evaluating your RAG chat app</a:t>
            </a:r>
          </a:p>
          <a:p>
            <a:pPr>
              <a:spcBef>
                <a:spcPts val="0"/>
              </a:spcBef>
              <a:spcAft>
                <a:spcPts val="0"/>
              </a:spcAft>
            </a:pPr>
            <a:r>
              <a:rPr lang="en-US">
                <a:solidFill>
                  <a:schemeClr val="bg1"/>
                </a:solidFill>
                <a:effectLst/>
                <a:hlinkClick r:id="rId10">
                  <a:extLst>
                    <a:ext uri="{A12FA001-AC4F-418D-AE19-62706E023703}">
                      <ahyp:hlinkClr xmlns:ahyp="http://schemas.microsoft.com/office/drawing/2018/hyperlinkcolor" val="tx"/>
                    </a:ext>
                  </a:extLst>
                </a:hlinkClick>
              </a:rPr>
              <a:t>aka.ms/raghack/evals</a:t>
            </a:r>
            <a:endParaRPr lang="en-US">
              <a:solidFill>
                <a:schemeClr val="bg1"/>
              </a:solidFill>
              <a:effectLst/>
            </a:endParaRPr>
          </a:p>
        </p:txBody>
      </p:sp>
    </p:spTree>
    <p:extLst>
      <p:ext uri="{BB962C8B-B14F-4D97-AF65-F5344CB8AC3E}">
        <p14:creationId xmlns:p14="http://schemas.microsoft.com/office/powerpoint/2010/main" val="24054458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83293-BA40-F844-613F-DB37578235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AC00B5-0A27-6977-9C03-7C9D2DF6FA6E}"/>
              </a:ext>
            </a:extLst>
          </p:cNvPr>
          <p:cNvSpPr>
            <a:spLocks noGrp="1"/>
          </p:cNvSpPr>
          <p:nvPr>
            <p:ph type="title"/>
          </p:nvPr>
        </p:nvSpPr>
        <p:spPr/>
        <p:txBody>
          <a:bodyPr/>
          <a:lstStyle/>
          <a:p>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RAG com a SDK da OpenAI (Python)</a:t>
            </a:r>
            <a:endParaRPr lang="en-US" dirty="0"/>
          </a:p>
        </p:txBody>
      </p:sp>
      <p:sp>
        <p:nvSpPr>
          <p:cNvPr id="4" name="Rectangle 3">
            <a:extLst>
              <a:ext uri="{FF2B5EF4-FFF2-40B4-BE49-F238E27FC236}">
                <a16:creationId xmlns:a16="http://schemas.microsoft.com/office/drawing/2014/main" id="{31BB5F08-639E-2F76-AEF1-A819B98B6434}"/>
              </a:ext>
            </a:extLst>
          </p:cNvPr>
          <p:cNvSpPr/>
          <p:nvPr/>
        </p:nvSpPr>
        <p:spPr>
          <a:xfrm>
            <a:off x="585217" y="1319753"/>
            <a:ext cx="11089547" cy="4932057"/>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6D7717F-D5A9-8C5C-1541-1F546A73F7C5}"/>
              </a:ext>
            </a:extLst>
          </p:cNvPr>
          <p:cNvSpPr txBox="1"/>
          <p:nvPr/>
        </p:nvSpPr>
        <p:spPr>
          <a:xfrm>
            <a:off x="791852" y="1385124"/>
            <a:ext cx="10814931" cy="4801314"/>
          </a:xfrm>
          <a:prstGeom prst="rect">
            <a:avLst/>
          </a:prstGeom>
          <a:noFill/>
        </p:spPr>
        <p:txBody>
          <a:bodyPr wrap="square">
            <a:spAutoFit/>
          </a:bodyPr>
          <a:lstStyle/>
          <a:p>
            <a:r>
              <a:rPr lang="en-US" dirty="0" err="1">
                <a:solidFill>
                  <a:srgbClr val="001080"/>
                </a:solidFill>
                <a:latin typeface="Menlo" panose="020B0609030804020204" pitchFamily="49" charset="0"/>
              </a:rPr>
              <a:t>user_query</a:t>
            </a:r>
            <a:r>
              <a:rPr lang="en-US" dirty="0">
                <a:solidFill>
                  <a:srgbClr val="001080"/>
                </a:solidFill>
                <a:latin typeface="Menlo" panose="020B0609030804020204" pitchFamily="49" charset="0"/>
              </a:rPr>
              <a:t> = </a:t>
            </a:r>
            <a:r>
              <a:rPr lang="en-US" b="0" dirty="0">
                <a:solidFill>
                  <a:srgbClr val="A31515"/>
                </a:solidFill>
                <a:effectLst/>
                <a:latin typeface="Menlo" panose="020B0609030804020204" pitchFamily="49" charset="0"/>
              </a:rPr>
              <a:t>"How fast is the Prius V?"</a:t>
            </a:r>
            <a:endParaRPr lang="en-US" dirty="0">
              <a:solidFill>
                <a:srgbClr val="A31515"/>
              </a:solidFill>
              <a:latin typeface="Menlo" panose="020B0609030804020204" pitchFamily="49" charset="0"/>
            </a:endParaRPr>
          </a:p>
          <a:p>
            <a:r>
              <a:rPr lang="en-US" dirty="0" err="1">
                <a:solidFill>
                  <a:srgbClr val="001080"/>
                </a:solidFill>
                <a:latin typeface="Menlo" panose="020B0609030804020204" pitchFamily="49" charset="0"/>
              </a:rPr>
              <a:t>retrieved_content</a:t>
            </a:r>
            <a:r>
              <a:rPr lang="en-US" dirty="0">
                <a:solidFill>
                  <a:srgbClr val="001080"/>
                </a:solidFill>
                <a:latin typeface="Menlo" panose="020B0609030804020204" pitchFamily="49" charset="0"/>
              </a:rPr>
              <a:t> = </a:t>
            </a:r>
            <a:r>
              <a:rPr lang="en-US" dirty="0">
                <a:solidFill>
                  <a:srgbClr val="A31515"/>
                </a:solidFill>
                <a:latin typeface="Menlo" panose="020B0609030804020204" pitchFamily="49" charset="0"/>
              </a:rPr>
              <a:t>"vehicle | year | </a:t>
            </a:r>
            <a:r>
              <a:rPr lang="en-US" dirty="0" err="1">
                <a:solidFill>
                  <a:srgbClr val="A31515"/>
                </a:solidFill>
                <a:latin typeface="Menlo" panose="020B0609030804020204" pitchFamily="49" charset="0"/>
              </a:rPr>
              <a:t>msrp</a:t>
            </a:r>
            <a:r>
              <a:rPr lang="en-US" dirty="0">
                <a:solidFill>
                  <a:srgbClr val="A31515"/>
                </a:solidFill>
                <a:latin typeface="Menlo" panose="020B0609030804020204" pitchFamily="49" charset="0"/>
              </a:rPr>
              <a:t> | acceleration | mpg | class</a:t>
            </a:r>
          </a:p>
          <a:p>
            <a:r>
              <a:rPr lang="en-US" dirty="0">
                <a:solidFill>
                  <a:srgbClr val="A31515"/>
                </a:solidFill>
                <a:latin typeface="Menlo" panose="020B0609030804020204" pitchFamily="49" charset="0"/>
              </a:rPr>
              <a:t> ---  |  ---  |  ---  |  ---  |  ---  |  --- </a:t>
            </a:r>
          </a:p>
          <a:p>
            <a:r>
              <a:rPr lang="en-US" dirty="0">
                <a:solidFill>
                  <a:srgbClr val="A31515"/>
                </a:solidFill>
                <a:latin typeface="Menlo" panose="020B0609030804020204" pitchFamily="49" charset="0"/>
              </a:rPr>
              <a:t>Prius (1st Gen) | 1997 | 24509.74 | 7.46 | 41.26 | Compact</a:t>
            </a:r>
          </a:p>
          <a:p>
            <a:r>
              <a:rPr lang="en-US" dirty="0">
                <a:solidFill>
                  <a:srgbClr val="A31515"/>
                </a:solidFill>
                <a:latin typeface="Menlo" panose="020B0609030804020204" pitchFamily="49" charset="0"/>
              </a:rPr>
              <a:t>Prius (2nd Gen) | 2000 | 26832.25 | 7.97 | 45.23 | Compact..."</a:t>
            </a:r>
          </a:p>
          <a:p>
            <a:endParaRPr lang="en-US" b="0" dirty="0">
              <a:solidFill>
                <a:srgbClr val="001080"/>
              </a:solidFill>
              <a:effectLst/>
              <a:latin typeface="Menlo" panose="020B0609030804020204" pitchFamily="49" charset="0"/>
            </a:endParaRPr>
          </a:p>
          <a:p>
            <a:r>
              <a:rPr lang="en-US" b="0" dirty="0">
                <a:solidFill>
                  <a:srgbClr val="001080"/>
                </a:solidFill>
                <a:effectLst/>
                <a:latin typeface="Menlo" panose="020B0609030804020204" pitchFamily="49" charset="0"/>
              </a:rPr>
              <a:t>response</a:t>
            </a:r>
            <a:r>
              <a:rPr lang="en-US" b="0" dirty="0">
                <a:solidFill>
                  <a:srgbClr val="000000"/>
                </a:solidFill>
                <a:effectLst/>
                <a:latin typeface="Menlo" panose="020B0609030804020204" pitchFamily="49" charset="0"/>
              </a:rPr>
              <a:t> = </a:t>
            </a:r>
            <a:r>
              <a:rPr lang="en-US" b="0" dirty="0" err="1">
                <a:solidFill>
                  <a:srgbClr val="000000"/>
                </a:solidFill>
                <a:effectLst/>
                <a:latin typeface="Menlo" panose="020B0609030804020204" pitchFamily="49" charset="0"/>
              </a:rPr>
              <a:t>openai.chat.completions.create</a:t>
            </a:r>
            <a:r>
              <a:rPr lang="en-US" b="0" dirty="0">
                <a:solidFill>
                  <a:srgbClr val="000000"/>
                </a:solidFill>
                <a:effectLst/>
                <a:latin typeface="Menlo" panose="020B0609030804020204" pitchFamily="49" charset="0"/>
              </a:rPr>
              <a:t>(</a:t>
            </a:r>
          </a:p>
          <a:p>
            <a:r>
              <a:rPr lang="en-US" dirty="0">
                <a:solidFill>
                  <a:srgbClr val="000000"/>
                </a:solidFill>
                <a:latin typeface="Menlo" panose="020B0609030804020204" pitchFamily="49" charset="0"/>
              </a:rPr>
              <a:t>   </a:t>
            </a:r>
            <a:r>
              <a:rPr lang="en-US" b="0" dirty="0">
                <a:solidFill>
                  <a:srgbClr val="001080"/>
                </a:solidFill>
                <a:effectLst/>
                <a:latin typeface="Menlo" panose="020B0609030804020204" pitchFamily="49" charset="0"/>
              </a:rPr>
              <a:t>messages</a:t>
            </a:r>
            <a:r>
              <a:rPr lang="en-US" b="0" dirty="0">
                <a:solidFill>
                  <a:srgbClr val="000000"/>
                </a:solidFill>
                <a:effectLst/>
                <a:latin typeface="Menlo" panose="020B0609030804020204" pitchFamily="49" charset="0"/>
              </a:rPr>
              <a:t> = [</a:t>
            </a:r>
          </a:p>
          <a:p>
            <a:r>
              <a:rPr lang="en-US" dirty="0">
                <a:solidFill>
                  <a:srgbClr val="000000"/>
                </a:solidFill>
                <a:latin typeface="Menlo" panose="020B0609030804020204" pitchFamily="49" charset="0"/>
              </a:rPr>
              <a:t>    </a:t>
            </a:r>
            <a:r>
              <a:rPr lang="en-US" b="0" dirty="0">
                <a:solidFill>
                  <a:srgbClr val="000000"/>
                </a:solidFill>
                <a:effectLst/>
                <a:latin typeface="Menlo" panose="020B0609030804020204" pitchFamily="49" charset="0"/>
              </a:rPr>
              <a:t>{</a:t>
            </a:r>
          </a:p>
          <a:p>
            <a:r>
              <a:rPr lang="en-US" dirty="0">
                <a:solidFill>
                  <a:srgbClr val="000000"/>
                </a:solidFill>
                <a:latin typeface="Menlo" panose="020B0609030804020204" pitchFamily="49" charset="0"/>
              </a:rPr>
              <a:t>     </a:t>
            </a:r>
            <a:r>
              <a:rPr lang="en-US" b="0" dirty="0">
                <a:solidFill>
                  <a:srgbClr val="A31515"/>
                </a:solidFill>
                <a:effectLst/>
                <a:latin typeface="Menlo" panose="020B0609030804020204" pitchFamily="49" charset="0"/>
              </a:rPr>
              <a:t>"role"</a:t>
            </a:r>
            <a:r>
              <a:rPr lang="en-US" b="0" dirty="0">
                <a:solidFill>
                  <a:srgbClr val="000000"/>
                </a:solidFill>
                <a:effectLst/>
                <a:latin typeface="Menlo" panose="020B0609030804020204" pitchFamily="49" charset="0"/>
              </a:rPr>
              <a:t>: </a:t>
            </a:r>
            <a:r>
              <a:rPr lang="en-US" b="0" dirty="0">
                <a:solidFill>
                  <a:srgbClr val="A31515"/>
                </a:solidFill>
                <a:effectLst/>
                <a:latin typeface="Menlo" panose="020B0609030804020204" pitchFamily="49" charset="0"/>
              </a:rPr>
              <a:t>"system"</a:t>
            </a:r>
            <a:r>
              <a:rPr lang="en-US" b="0" dirty="0">
                <a:solidFill>
                  <a:srgbClr val="000000"/>
                </a:solidFill>
                <a:effectLst/>
                <a:latin typeface="Menlo" panose="020B0609030804020204" pitchFamily="49" charset="0"/>
              </a:rPr>
              <a:t>,</a:t>
            </a:r>
          </a:p>
          <a:p>
            <a:r>
              <a:rPr lang="en-US" dirty="0">
                <a:solidFill>
                  <a:srgbClr val="000000"/>
                </a:solidFill>
                <a:latin typeface="Menlo" panose="020B0609030804020204" pitchFamily="49" charset="0"/>
              </a:rPr>
              <a:t>     </a:t>
            </a:r>
            <a:r>
              <a:rPr lang="en-US" b="0" dirty="0">
                <a:solidFill>
                  <a:srgbClr val="A31515"/>
                </a:solidFill>
                <a:effectLst/>
                <a:latin typeface="Menlo" panose="020B0609030804020204" pitchFamily="49" charset="0"/>
              </a:rPr>
              <a:t>"content"</a:t>
            </a:r>
            <a:r>
              <a:rPr lang="en-US" b="0" dirty="0">
                <a:solidFill>
                  <a:srgbClr val="000000"/>
                </a:solidFill>
                <a:effectLst/>
                <a:latin typeface="Menlo" panose="020B0609030804020204" pitchFamily="49" charset="0"/>
              </a:rPr>
              <a:t>: </a:t>
            </a:r>
            <a:r>
              <a:rPr lang="en-US" b="0" dirty="0">
                <a:solidFill>
                  <a:srgbClr val="A31515"/>
                </a:solidFill>
                <a:effectLst/>
                <a:latin typeface="Menlo" panose="020B0609030804020204" pitchFamily="49" charset="0"/>
              </a:rPr>
              <a:t>"You must answer questions according to sources provided."</a:t>
            </a:r>
            <a:endParaRPr lang="en-US" dirty="0">
              <a:solidFill>
                <a:srgbClr val="000000"/>
              </a:solidFill>
              <a:latin typeface="Menlo" panose="020B0609030804020204" pitchFamily="49" charset="0"/>
            </a:endParaRPr>
          </a:p>
          <a:p>
            <a:r>
              <a:rPr lang="en-US" b="0" dirty="0">
                <a:solidFill>
                  <a:srgbClr val="000000"/>
                </a:solidFill>
                <a:effectLst/>
                <a:latin typeface="Menlo" panose="020B0609030804020204" pitchFamily="49" charset="0"/>
              </a:rPr>
              <a:t>    },</a:t>
            </a:r>
            <a:endParaRPr lang="en-US" dirty="0">
              <a:solidFill>
                <a:srgbClr val="000000"/>
              </a:solidFill>
              <a:latin typeface="Menlo" panose="020B0609030804020204" pitchFamily="49" charset="0"/>
            </a:endParaRPr>
          </a:p>
          <a:p>
            <a:r>
              <a:rPr lang="en-US" b="0" dirty="0">
                <a:solidFill>
                  <a:srgbClr val="000000"/>
                </a:solidFill>
                <a:effectLst/>
                <a:latin typeface="Menlo" panose="020B0609030804020204" pitchFamily="49" charset="0"/>
              </a:rPr>
              <a:t>    {</a:t>
            </a:r>
          </a:p>
          <a:p>
            <a:r>
              <a:rPr lang="en-US" dirty="0">
                <a:solidFill>
                  <a:srgbClr val="000000"/>
                </a:solidFill>
                <a:latin typeface="Menlo" panose="020B0609030804020204" pitchFamily="49" charset="0"/>
              </a:rPr>
              <a:t>     </a:t>
            </a:r>
            <a:r>
              <a:rPr lang="en-US" b="0" dirty="0">
                <a:solidFill>
                  <a:srgbClr val="A31515"/>
                </a:solidFill>
                <a:effectLst/>
                <a:latin typeface="Menlo" panose="020B0609030804020204" pitchFamily="49" charset="0"/>
              </a:rPr>
              <a:t>"role"</a:t>
            </a:r>
            <a:r>
              <a:rPr lang="en-US" b="0" dirty="0">
                <a:solidFill>
                  <a:srgbClr val="000000"/>
                </a:solidFill>
                <a:effectLst/>
                <a:latin typeface="Menlo" panose="020B0609030804020204" pitchFamily="49" charset="0"/>
              </a:rPr>
              <a:t>: </a:t>
            </a:r>
            <a:r>
              <a:rPr lang="en-US" b="0" dirty="0">
                <a:solidFill>
                  <a:srgbClr val="A31515"/>
                </a:solidFill>
                <a:effectLst/>
                <a:latin typeface="Menlo" panose="020B0609030804020204" pitchFamily="49" charset="0"/>
              </a:rPr>
              <a:t>"user"</a:t>
            </a:r>
            <a:r>
              <a:rPr lang="en-US" b="0" dirty="0">
                <a:solidFill>
                  <a:srgbClr val="000000"/>
                </a:solidFill>
                <a:effectLst/>
                <a:latin typeface="Menlo" panose="020B0609030804020204" pitchFamily="49" charset="0"/>
              </a:rPr>
              <a:t>,</a:t>
            </a:r>
          </a:p>
          <a:p>
            <a:r>
              <a:rPr lang="en-US" dirty="0">
                <a:solidFill>
                  <a:srgbClr val="000000"/>
                </a:solidFill>
                <a:latin typeface="Menlo" panose="020B0609030804020204" pitchFamily="49" charset="0"/>
              </a:rPr>
              <a:t>     </a:t>
            </a:r>
            <a:r>
              <a:rPr lang="en-US" b="0" dirty="0">
                <a:solidFill>
                  <a:srgbClr val="A31515"/>
                </a:solidFill>
                <a:effectLst/>
                <a:latin typeface="Menlo" panose="020B0609030804020204" pitchFamily="49" charset="0"/>
              </a:rPr>
              <a:t>"content"</a:t>
            </a:r>
            <a:r>
              <a:rPr lang="en-US" b="0" dirty="0">
                <a:solidFill>
                  <a:srgbClr val="000000"/>
                </a:solidFill>
                <a:effectLst/>
                <a:latin typeface="Menlo" panose="020B0609030804020204" pitchFamily="49" charset="0"/>
              </a:rPr>
              <a:t>: </a:t>
            </a:r>
            <a:r>
              <a:rPr lang="en-US" b="0" dirty="0" err="1">
                <a:solidFill>
                  <a:srgbClr val="A31515"/>
                </a:solidFill>
                <a:effectLst/>
                <a:latin typeface="Menlo" panose="020B0609030804020204" pitchFamily="49" charset="0"/>
              </a:rPr>
              <a:t>user_query</a:t>
            </a:r>
            <a:r>
              <a:rPr lang="en-US" b="0" dirty="0">
                <a:solidFill>
                  <a:srgbClr val="A31515"/>
                </a:solidFill>
                <a:effectLst/>
                <a:latin typeface="Menlo" panose="020B0609030804020204" pitchFamily="49" charset="0"/>
              </a:rPr>
              <a:t> </a:t>
            </a:r>
            <a:r>
              <a:rPr lang="en-US" b="0" dirty="0">
                <a:solidFill>
                  <a:schemeClr val="bg1"/>
                </a:solidFill>
                <a:effectLst/>
                <a:latin typeface="Menlo" panose="020B0609030804020204" pitchFamily="49" charset="0"/>
              </a:rPr>
              <a:t>+ </a:t>
            </a:r>
            <a:r>
              <a:rPr lang="en-US" dirty="0">
                <a:solidFill>
                  <a:srgbClr val="A31515"/>
                </a:solidFill>
                <a:latin typeface="Menlo" panose="020B0609030804020204" pitchFamily="49" charset="0"/>
              </a:rPr>
              <a:t>"\n Sources: \n" </a:t>
            </a:r>
            <a:r>
              <a:rPr lang="en-US" dirty="0">
                <a:solidFill>
                  <a:schemeClr val="bg1"/>
                </a:solidFill>
                <a:latin typeface="Menlo" panose="020B0609030804020204" pitchFamily="49" charset="0"/>
              </a:rPr>
              <a:t>+ </a:t>
            </a:r>
            <a:r>
              <a:rPr lang="en-US" dirty="0" err="1">
                <a:solidFill>
                  <a:srgbClr val="A31515"/>
                </a:solidFill>
                <a:latin typeface="Menlo" panose="020B0609030804020204" pitchFamily="49" charset="0"/>
              </a:rPr>
              <a:t>retrieved_content</a:t>
            </a:r>
            <a:endParaRPr lang="en-US" dirty="0">
              <a:solidFill>
                <a:srgbClr val="000000"/>
              </a:solidFill>
              <a:latin typeface="Menlo" panose="020B0609030804020204" pitchFamily="49" charset="0"/>
            </a:endParaRPr>
          </a:p>
          <a:p>
            <a:r>
              <a:rPr lang="en-US" b="0" dirty="0">
                <a:solidFill>
                  <a:srgbClr val="000000"/>
                </a:solidFill>
                <a:effectLst/>
                <a:latin typeface="Menlo" panose="020B0609030804020204" pitchFamily="49" charset="0"/>
              </a:rPr>
              <a:t>    }</a:t>
            </a:r>
          </a:p>
          <a:p>
            <a:r>
              <a:rPr lang="en-US" b="0" dirty="0">
                <a:solidFill>
                  <a:srgbClr val="000000"/>
                </a:solidFill>
                <a:effectLst/>
                <a:latin typeface="Menlo" panose="020B0609030804020204" pitchFamily="49" charset="0"/>
              </a:rPr>
              <a:t>])</a:t>
            </a:r>
          </a:p>
        </p:txBody>
      </p:sp>
      <p:sp>
        <p:nvSpPr>
          <p:cNvPr id="6" name="TextBox 5">
            <a:extLst>
              <a:ext uri="{FF2B5EF4-FFF2-40B4-BE49-F238E27FC236}">
                <a16:creationId xmlns:a16="http://schemas.microsoft.com/office/drawing/2014/main" id="{6BDC67BA-C079-8AFC-7F5C-5289103A7C66}"/>
              </a:ext>
            </a:extLst>
          </p:cNvPr>
          <p:cNvSpPr txBox="1"/>
          <p:nvPr/>
        </p:nvSpPr>
        <p:spPr>
          <a:xfrm>
            <a:off x="585217" y="6317181"/>
            <a:ext cx="10936223" cy="369332"/>
          </a:xfrm>
          <a:prstGeom prst="rect">
            <a:avLst/>
          </a:prstGeom>
          <a:noFill/>
        </p:spPr>
        <p:txBody>
          <a:bodyPr wrap="square">
            <a:spAutoFit/>
          </a:bodyPr>
          <a:lstStyle/>
          <a:p>
            <a:r>
              <a:rPr lang="en-US">
                <a:hlinkClick r:id="rId2">
                  <a:extLst>
                    <a:ext uri="{A12FA001-AC4F-418D-AE19-62706E023703}">
                      <ahyp:hlinkClr xmlns:ahyp="http://schemas.microsoft.com/office/drawing/2018/hyperlinkcolor" val="tx"/>
                    </a:ext>
                  </a:extLst>
                </a:hlinkClick>
              </a:rPr>
              <a:t>https://github.com/pamelafox/python-openai-demos/blob/main/retrieval_augmented_generation.py</a:t>
            </a:r>
            <a:endParaRPr lang="en-US"/>
          </a:p>
        </p:txBody>
      </p:sp>
    </p:spTree>
    <p:extLst>
      <p:ext uri="{BB962C8B-B14F-4D97-AF65-F5344CB8AC3E}">
        <p14:creationId xmlns:p14="http://schemas.microsoft.com/office/powerpoint/2010/main" val="8054577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86507-6853-7885-2C26-A1E0662738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DA8725-EFA3-1A81-3A4C-1C11D4CF277A}"/>
              </a:ext>
            </a:extLst>
          </p:cNvPr>
          <p:cNvSpPr>
            <a:spLocks noGrp="1"/>
          </p:cNvSpPr>
          <p:nvPr>
            <p:ph type="title"/>
          </p:nvPr>
        </p:nvSpPr>
        <p:spPr/>
        <p:txBody>
          <a:bodyPr/>
          <a:lstStyle/>
          <a:p>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RAG com a SDK da OpenAI + Azure AI Search</a:t>
            </a:r>
            <a:endParaRPr lang="en-US" dirty="0"/>
          </a:p>
        </p:txBody>
      </p:sp>
      <p:sp>
        <p:nvSpPr>
          <p:cNvPr id="4" name="Rectangle 3">
            <a:extLst>
              <a:ext uri="{FF2B5EF4-FFF2-40B4-BE49-F238E27FC236}">
                <a16:creationId xmlns:a16="http://schemas.microsoft.com/office/drawing/2014/main" id="{F9240303-5D37-2D4E-4E16-FFE3C762AADA}"/>
              </a:ext>
            </a:extLst>
          </p:cNvPr>
          <p:cNvSpPr/>
          <p:nvPr/>
        </p:nvSpPr>
        <p:spPr>
          <a:xfrm>
            <a:off x="585217" y="1319753"/>
            <a:ext cx="11089547" cy="4932057"/>
          </a:xfrm>
          <a:prstGeom prst="rect">
            <a:avLst/>
          </a:prstGeom>
          <a:solidFill>
            <a:schemeClr val="tx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7DB8015-EAF2-8367-A51D-39D5B1EFB94C}"/>
              </a:ext>
            </a:extLst>
          </p:cNvPr>
          <p:cNvSpPr txBox="1"/>
          <p:nvPr/>
        </p:nvSpPr>
        <p:spPr>
          <a:xfrm>
            <a:off x="791852" y="1385124"/>
            <a:ext cx="10814931" cy="4801314"/>
          </a:xfrm>
          <a:prstGeom prst="rect">
            <a:avLst/>
          </a:prstGeom>
          <a:noFill/>
        </p:spPr>
        <p:txBody>
          <a:bodyPr wrap="square">
            <a:spAutoFit/>
          </a:bodyPr>
          <a:lstStyle/>
          <a:p>
            <a:r>
              <a:rPr lang="en-US" b="0" dirty="0" err="1">
                <a:solidFill>
                  <a:srgbClr val="001080"/>
                </a:solidFill>
                <a:effectLst/>
                <a:latin typeface="Menlo" panose="020B0609030804020204" pitchFamily="49" charset="0"/>
              </a:rPr>
              <a:t>user_question</a:t>
            </a:r>
            <a:r>
              <a:rPr lang="en-US" b="0" dirty="0">
                <a:solidFill>
                  <a:srgbClr val="000000"/>
                </a:solidFill>
                <a:effectLst/>
                <a:latin typeface="Menlo" panose="020B0609030804020204" pitchFamily="49" charset="0"/>
              </a:rPr>
              <a:t> = </a:t>
            </a:r>
            <a:r>
              <a:rPr lang="en-US" b="0" dirty="0">
                <a:solidFill>
                  <a:srgbClr val="A31515"/>
                </a:solidFill>
                <a:effectLst/>
                <a:latin typeface="Menlo" panose="020B0609030804020204" pitchFamily="49" charset="0"/>
              </a:rPr>
              <a:t>"What does a product manager do?"</a:t>
            </a:r>
            <a:endParaRPr lang="en-US" b="0" dirty="0">
              <a:solidFill>
                <a:srgbClr val="000000"/>
              </a:solidFill>
              <a:effectLst/>
              <a:latin typeface="Menlo" panose="020B0609030804020204" pitchFamily="49" charset="0"/>
            </a:endParaRPr>
          </a:p>
          <a:p>
            <a:r>
              <a:rPr lang="en-US" b="0" dirty="0" err="1">
                <a:solidFill>
                  <a:srgbClr val="001080"/>
                </a:solidFill>
                <a:effectLst/>
                <a:latin typeface="Menlo" panose="020B0609030804020204" pitchFamily="49" charset="0"/>
              </a:rPr>
              <a:t>user_question_vector</a:t>
            </a:r>
            <a:r>
              <a:rPr lang="en-US" b="0" dirty="0">
                <a:solidFill>
                  <a:srgbClr val="000000"/>
                </a:solidFill>
                <a:effectLst/>
                <a:latin typeface="Menlo" panose="020B0609030804020204" pitchFamily="49" charset="0"/>
              </a:rPr>
              <a:t> = </a:t>
            </a:r>
            <a:r>
              <a:rPr lang="en-US" b="0" dirty="0" err="1">
                <a:solidFill>
                  <a:srgbClr val="795E26"/>
                </a:solidFill>
                <a:effectLst/>
                <a:latin typeface="Menlo" panose="020B0609030804020204" pitchFamily="49" charset="0"/>
              </a:rPr>
              <a:t>get_embedding</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user_question</a:t>
            </a:r>
            <a:r>
              <a:rPr lang="en-US" b="0" dirty="0">
                <a:solidFill>
                  <a:srgbClr val="000000"/>
                </a:solidFill>
                <a:effectLst/>
                <a:latin typeface="Menlo" panose="020B0609030804020204" pitchFamily="49" charset="0"/>
              </a:rPr>
              <a:t>)</a:t>
            </a:r>
          </a:p>
          <a:p>
            <a:endParaRPr lang="en-US" b="0" dirty="0">
              <a:solidFill>
                <a:srgbClr val="001080"/>
              </a:solidFill>
              <a:effectLst/>
              <a:latin typeface="Menlo" panose="020B0609030804020204" pitchFamily="49" charset="0"/>
            </a:endParaRPr>
          </a:p>
          <a:p>
            <a:r>
              <a:rPr lang="en-US" b="0" dirty="0">
                <a:solidFill>
                  <a:srgbClr val="001080"/>
                </a:solidFill>
                <a:effectLst/>
                <a:latin typeface="Menlo" panose="020B0609030804020204" pitchFamily="49" charset="0"/>
              </a:rPr>
              <a:t>r</a:t>
            </a:r>
            <a:r>
              <a:rPr lang="en-US" b="0" dirty="0">
                <a:solidFill>
                  <a:srgbClr val="000000"/>
                </a:solidFill>
                <a:effectLst/>
                <a:latin typeface="Menlo" panose="020B0609030804020204" pitchFamily="49" charset="0"/>
              </a:rPr>
              <a:t> = </a:t>
            </a:r>
            <a:r>
              <a:rPr lang="en-US" b="0" dirty="0" err="1">
                <a:solidFill>
                  <a:srgbClr val="001080"/>
                </a:solidFill>
                <a:effectLst/>
                <a:latin typeface="Menlo" panose="020B0609030804020204" pitchFamily="49" charset="0"/>
              </a:rPr>
              <a:t>search_client</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search</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user_question</a:t>
            </a:r>
            <a:r>
              <a:rPr lang="en-US" b="0" dirty="0">
                <a:solidFill>
                  <a:srgbClr val="000000"/>
                </a:solidFill>
                <a:effectLst/>
                <a:latin typeface="Menlo" panose="020B0609030804020204" pitchFamily="49" charset="0"/>
              </a:rPr>
              <a:t>, </a:t>
            </a:r>
          </a:p>
          <a:p>
            <a:r>
              <a:rPr lang="en-US" dirty="0">
                <a:solidFill>
                  <a:srgbClr val="000000"/>
                </a:solidFill>
                <a:latin typeface="Menlo" panose="020B0609030804020204" pitchFamily="49" charset="0"/>
              </a:rPr>
              <a:t>  </a:t>
            </a:r>
            <a:r>
              <a:rPr lang="en-US" b="0" dirty="0" err="1">
                <a:solidFill>
                  <a:srgbClr val="001080"/>
                </a:solidFill>
                <a:effectLst/>
                <a:latin typeface="Menlo" panose="020B0609030804020204" pitchFamily="49" charset="0"/>
              </a:rPr>
              <a:t>vector_queries</a:t>
            </a:r>
            <a:r>
              <a:rPr lang="en-US" b="0" dirty="0">
                <a:solidFill>
                  <a:srgbClr val="000000"/>
                </a:solidFill>
                <a:effectLst/>
                <a:latin typeface="Menlo" panose="020B0609030804020204" pitchFamily="49" charset="0"/>
              </a:rPr>
              <a:t>=[</a:t>
            </a:r>
            <a:r>
              <a:rPr lang="en-US" b="0" dirty="0" err="1">
                <a:solidFill>
                  <a:srgbClr val="267F99"/>
                </a:solidFill>
                <a:effectLst/>
                <a:latin typeface="Menlo" panose="020B0609030804020204" pitchFamily="49" charset="0"/>
              </a:rPr>
              <a:t>VectorizedQuery</a:t>
            </a:r>
            <a:r>
              <a:rPr lang="en-US" b="0" dirty="0">
                <a:solidFill>
                  <a:srgbClr val="000000"/>
                </a:solidFill>
                <a:effectLst/>
                <a:latin typeface="Menlo" panose="020B0609030804020204" pitchFamily="49" charset="0"/>
              </a:rPr>
              <a:t>(</a:t>
            </a:r>
          </a:p>
          <a:p>
            <a:r>
              <a:rPr lang="en-US" dirty="0">
                <a:solidFill>
                  <a:srgbClr val="000000"/>
                </a:solidFill>
                <a:latin typeface="Menlo" panose="020B0609030804020204" pitchFamily="49" charset="0"/>
              </a:rPr>
              <a:t>    </a:t>
            </a:r>
            <a:r>
              <a:rPr lang="en-US" b="0" dirty="0">
                <a:solidFill>
                  <a:srgbClr val="001080"/>
                </a:solidFill>
                <a:effectLst/>
                <a:latin typeface="Menlo" panose="020B0609030804020204" pitchFamily="49" charset="0"/>
              </a:rPr>
              <a:t>vector</a:t>
            </a:r>
            <a:r>
              <a:rPr lang="en-US" b="0" dirty="0">
                <a:solidFill>
                  <a:srgbClr val="000000"/>
                </a:solidFill>
                <a:effectLst/>
                <a:latin typeface="Menlo" panose="020B0609030804020204" pitchFamily="49" charset="0"/>
              </a:rPr>
              <a:t>=</a:t>
            </a:r>
            <a:r>
              <a:rPr lang="en-US" b="0" dirty="0" err="1">
                <a:solidFill>
                  <a:srgbClr val="001080"/>
                </a:solidFill>
                <a:effectLst/>
                <a:latin typeface="Menlo" panose="020B0609030804020204" pitchFamily="49" charset="0"/>
              </a:rPr>
              <a:t>user_question_vector</a:t>
            </a:r>
            <a:r>
              <a:rPr lang="en-US" b="0" dirty="0">
                <a:solidFill>
                  <a:srgbClr val="000000"/>
                </a:solidFill>
                <a:effectLst/>
                <a:latin typeface="Menlo" panose="020B0609030804020204" pitchFamily="49" charset="0"/>
              </a:rPr>
              <a:t>, </a:t>
            </a:r>
            <a:r>
              <a:rPr lang="en-US" b="0" dirty="0">
                <a:solidFill>
                  <a:srgbClr val="001080"/>
                </a:solidFill>
                <a:effectLst/>
                <a:latin typeface="Menlo" panose="020B0609030804020204" pitchFamily="49" charset="0"/>
              </a:rPr>
              <a:t>fields</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"embedding"</a:t>
            </a:r>
            <a:r>
              <a:rPr lang="en-US" b="0" dirty="0">
                <a:solidFill>
                  <a:srgbClr val="000000"/>
                </a:solidFill>
                <a:effectLst/>
                <a:latin typeface="Menlo" panose="020B0609030804020204" pitchFamily="49" charset="0"/>
              </a:rPr>
              <a:t>)])</a:t>
            </a:r>
          </a:p>
          <a:p>
            <a:r>
              <a:rPr lang="en-US" b="0" dirty="0">
                <a:solidFill>
                  <a:srgbClr val="001080"/>
                </a:solidFill>
                <a:effectLst/>
                <a:latin typeface="Menlo" panose="020B0609030804020204" pitchFamily="49" charset="0"/>
              </a:rPr>
              <a:t>sources = </a:t>
            </a:r>
            <a:r>
              <a:rPr lang="en-US" b="0" dirty="0">
                <a:solidFill>
                  <a:srgbClr val="A31515"/>
                </a:solidFill>
                <a:effectLst/>
                <a:latin typeface="Menlo" panose="020B0609030804020204" pitchFamily="49" charset="0"/>
              </a:rPr>
              <a:t>"</a:t>
            </a:r>
            <a:r>
              <a:rPr lang="en-US" b="0" dirty="0">
                <a:solidFill>
                  <a:srgbClr val="EE0000"/>
                </a:solidFill>
                <a:effectLst/>
                <a:latin typeface="Menlo" panose="020B0609030804020204" pitchFamily="49" charset="0"/>
              </a:rPr>
              <a:t>\</a:t>
            </a:r>
            <a:r>
              <a:rPr lang="en-US" b="0" dirty="0" err="1">
                <a:solidFill>
                  <a:srgbClr val="EE0000"/>
                </a:solidFill>
                <a:effectLst/>
                <a:latin typeface="Menlo" panose="020B0609030804020204" pitchFamily="49" charset="0"/>
              </a:rPr>
              <a:t>n</a:t>
            </a:r>
            <a:r>
              <a:rPr lang="en-US" b="0" dirty="0" err="1">
                <a:solidFill>
                  <a:srgbClr val="A31515"/>
                </a:solidFill>
                <a:effectLst/>
                <a:latin typeface="Menlo" panose="020B0609030804020204" pitchFamily="49" charset="0"/>
              </a:rPr>
              <a:t>"</a:t>
            </a:r>
            <a:r>
              <a:rPr lang="en-US" b="0" dirty="0" err="1">
                <a:solidFill>
                  <a:srgbClr val="000000"/>
                </a:solidFill>
                <a:effectLst/>
                <a:latin typeface="Menlo" panose="020B0609030804020204" pitchFamily="49" charset="0"/>
              </a:rPr>
              <a:t>.</a:t>
            </a:r>
            <a:r>
              <a:rPr lang="en-US" b="0" dirty="0" err="1">
                <a:solidFill>
                  <a:srgbClr val="795E26"/>
                </a:solidFill>
                <a:effectLst/>
                <a:latin typeface="Menlo" panose="020B0609030804020204" pitchFamily="49" charset="0"/>
              </a:rPr>
              <a:t>join</a:t>
            </a:r>
            <a:r>
              <a:rPr lang="en-US" b="0" dirty="0">
                <a:solidFill>
                  <a:srgbClr val="000000"/>
                </a:solidFill>
                <a:effectLst/>
                <a:latin typeface="Menlo" panose="020B0609030804020204" pitchFamily="49" charset="0"/>
              </a:rPr>
              <a:t>([</a:t>
            </a:r>
            <a:r>
              <a:rPr lang="en-US" b="0" dirty="0">
                <a:solidFill>
                  <a:srgbClr val="0000FF"/>
                </a:solidFill>
                <a:effectLst/>
                <a:latin typeface="Menlo" panose="020B0609030804020204" pitchFamily="49" charset="0"/>
              </a:rPr>
              <a:t>f</a:t>
            </a:r>
            <a:r>
              <a:rPr lang="en-US" b="0" dirty="0">
                <a:solidFill>
                  <a:srgbClr val="A31515"/>
                </a:solidFill>
                <a:effectLst/>
                <a:latin typeface="Menlo" panose="020B0609030804020204" pitchFamily="49" charset="0"/>
              </a:rPr>
              <a:t>"[</a:t>
            </a:r>
            <a:r>
              <a:rPr lang="en-US" b="0" dirty="0">
                <a:solidFill>
                  <a:srgbClr val="0000FF"/>
                </a:solidFill>
                <a:effectLst/>
                <a:latin typeface="Menlo" panose="020B0609030804020204" pitchFamily="49" charset="0"/>
              </a:rPr>
              <a:t>{</a:t>
            </a:r>
            <a:r>
              <a:rPr lang="en-US" b="0" dirty="0">
                <a:solidFill>
                  <a:srgbClr val="001080"/>
                </a:solidFill>
                <a:effectLst/>
                <a:latin typeface="Menlo" panose="020B0609030804020204" pitchFamily="49" charset="0"/>
              </a:rPr>
              <a:t>doc</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source'</a:t>
            </a:r>
            <a:r>
              <a:rPr lang="en-US" b="0" dirty="0">
                <a:solidFill>
                  <a:srgbClr val="000000"/>
                </a:solidFill>
                <a:effectLst/>
                <a:latin typeface="Menlo" panose="020B0609030804020204" pitchFamily="49" charset="0"/>
              </a:rPr>
              <a:t>]</a:t>
            </a:r>
            <a:r>
              <a:rPr lang="en-US" b="0" dirty="0">
                <a:solidFill>
                  <a:srgbClr val="0000FF"/>
                </a:solidFill>
                <a:effectLst/>
                <a:latin typeface="Menlo" panose="020B0609030804020204" pitchFamily="49" charset="0"/>
              </a:rPr>
              <a:t>}</a:t>
            </a:r>
            <a:r>
              <a:rPr lang="en-US" b="0" dirty="0">
                <a:solidFill>
                  <a:srgbClr val="A31515"/>
                </a:solidFill>
                <a:effectLst/>
                <a:latin typeface="Menlo" panose="020B0609030804020204" pitchFamily="49" charset="0"/>
              </a:rPr>
              <a:t>]: </a:t>
            </a:r>
            <a:r>
              <a:rPr lang="en-US" b="0" dirty="0">
                <a:solidFill>
                  <a:srgbClr val="0000FF"/>
                </a:solidFill>
                <a:effectLst/>
                <a:latin typeface="Menlo" panose="020B0609030804020204" pitchFamily="49" charset="0"/>
              </a:rPr>
              <a:t>{</a:t>
            </a:r>
            <a:r>
              <a:rPr lang="en-US" b="0" dirty="0">
                <a:solidFill>
                  <a:srgbClr val="001080"/>
                </a:solidFill>
                <a:effectLst/>
                <a:latin typeface="Menlo" panose="020B0609030804020204" pitchFamily="49" charset="0"/>
              </a:rPr>
              <a:t>doc</a:t>
            </a:r>
            <a:r>
              <a:rPr lang="en-US" b="0" dirty="0">
                <a:solidFill>
                  <a:srgbClr val="000000"/>
                </a:solidFill>
                <a:effectLst/>
                <a:latin typeface="Menlo" panose="020B0609030804020204" pitchFamily="49" charset="0"/>
              </a:rPr>
              <a:t>[</a:t>
            </a:r>
            <a:r>
              <a:rPr lang="en-US" b="0" dirty="0">
                <a:solidFill>
                  <a:srgbClr val="A31515"/>
                </a:solidFill>
                <a:effectLst/>
                <a:latin typeface="Menlo" panose="020B0609030804020204" pitchFamily="49" charset="0"/>
              </a:rPr>
              <a:t>'content'</a:t>
            </a:r>
            <a:r>
              <a:rPr lang="en-US" b="0" dirty="0">
                <a:solidFill>
                  <a:srgbClr val="000000"/>
                </a:solidFill>
                <a:effectLst/>
                <a:latin typeface="Menlo" panose="020B0609030804020204" pitchFamily="49" charset="0"/>
              </a:rPr>
              <a:t>]</a:t>
            </a:r>
            <a:r>
              <a:rPr lang="en-US" b="0" dirty="0">
                <a:solidFill>
                  <a:srgbClr val="0000FF"/>
                </a:solidFill>
                <a:effectLst/>
                <a:latin typeface="Menlo" panose="020B0609030804020204" pitchFamily="49" charset="0"/>
              </a:rPr>
              <a:t>}</a:t>
            </a:r>
            <a:r>
              <a:rPr lang="en-US" b="0" dirty="0">
                <a:solidFill>
                  <a:srgbClr val="EE0000"/>
                </a:solidFill>
                <a:effectLst/>
                <a:latin typeface="Menlo" panose="020B0609030804020204" pitchFamily="49" charset="0"/>
              </a:rPr>
              <a:t>\n</a:t>
            </a:r>
            <a:r>
              <a:rPr lang="en-US" b="0" dirty="0">
                <a:solidFill>
                  <a:srgbClr val="A31515"/>
                </a:solidFill>
                <a:effectLst/>
                <a:latin typeface="Menlo" panose="020B0609030804020204" pitchFamily="49" charset="0"/>
              </a:rPr>
              <a:t>"</a:t>
            </a:r>
            <a:r>
              <a:rPr lang="en-US" b="0" dirty="0">
                <a:solidFill>
                  <a:srgbClr val="000000"/>
                </a:solidFill>
                <a:effectLst/>
                <a:latin typeface="Menlo" panose="020B0609030804020204" pitchFamily="49" charset="0"/>
              </a:rPr>
              <a:t> </a:t>
            </a:r>
            <a:r>
              <a:rPr lang="en-US" b="0" dirty="0">
                <a:solidFill>
                  <a:srgbClr val="AF00DB"/>
                </a:solidFill>
                <a:effectLst/>
                <a:latin typeface="Menlo" panose="020B0609030804020204" pitchFamily="49" charset="0"/>
              </a:rPr>
              <a:t>for</a:t>
            </a:r>
            <a:r>
              <a:rPr lang="en-US" b="0" dirty="0">
                <a:solidFill>
                  <a:srgbClr val="000000"/>
                </a:solidFill>
                <a:effectLst/>
                <a:latin typeface="Menlo" panose="020B0609030804020204" pitchFamily="49" charset="0"/>
              </a:rPr>
              <a:t> </a:t>
            </a:r>
            <a:r>
              <a:rPr lang="en-US" b="0" dirty="0">
                <a:solidFill>
                  <a:srgbClr val="001080"/>
                </a:solidFill>
                <a:effectLst/>
                <a:latin typeface="Menlo" panose="020B0609030804020204" pitchFamily="49" charset="0"/>
              </a:rPr>
              <a:t>doc</a:t>
            </a:r>
            <a:r>
              <a:rPr lang="en-US" b="0" dirty="0">
                <a:solidFill>
                  <a:srgbClr val="000000"/>
                </a:solidFill>
                <a:effectLst/>
                <a:latin typeface="Menlo" panose="020B0609030804020204" pitchFamily="49" charset="0"/>
              </a:rPr>
              <a:t> </a:t>
            </a:r>
            <a:r>
              <a:rPr lang="en-US" b="0" dirty="0">
                <a:solidFill>
                  <a:srgbClr val="AF00DB"/>
                </a:solidFill>
                <a:effectLst/>
                <a:latin typeface="Menlo" panose="020B0609030804020204" pitchFamily="49" charset="0"/>
              </a:rPr>
              <a:t>in</a:t>
            </a:r>
            <a:r>
              <a:rPr lang="en-US" b="0" dirty="0">
                <a:solidFill>
                  <a:srgbClr val="000000"/>
                </a:solidFill>
                <a:effectLst/>
                <a:latin typeface="Menlo" panose="020B0609030804020204" pitchFamily="49" charset="0"/>
              </a:rPr>
              <a:t> </a:t>
            </a:r>
            <a:r>
              <a:rPr lang="en-US" b="0" dirty="0">
                <a:solidFill>
                  <a:srgbClr val="001080"/>
                </a:solidFill>
                <a:effectLst/>
                <a:latin typeface="Menlo" panose="020B0609030804020204" pitchFamily="49" charset="0"/>
              </a:rPr>
              <a:t>r</a:t>
            </a:r>
            <a:r>
              <a:rPr lang="en-US" b="0" dirty="0">
                <a:solidFill>
                  <a:srgbClr val="000000"/>
                </a:solidFill>
                <a:effectLst/>
                <a:latin typeface="Menlo" panose="020B0609030804020204" pitchFamily="49" charset="0"/>
              </a:rPr>
              <a:t>])</a:t>
            </a:r>
          </a:p>
          <a:p>
            <a:endParaRPr lang="en-US" b="0" dirty="0">
              <a:solidFill>
                <a:srgbClr val="001080"/>
              </a:solidFill>
              <a:effectLst/>
              <a:latin typeface="Menlo" panose="020B0609030804020204" pitchFamily="49" charset="0"/>
            </a:endParaRPr>
          </a:p>
          <a:p>
            <a:r>
              <a:rPr lang="en-US" b="0" dirty="0">
                <a:solidFill>
                  <a:srgbClr val="001080"/>
                </a:solidFill>
                <a:effectLst/>
                <a:latin typeface="Menlo" panose="020B0609030804020204" pitchFamily="49" charset="0"/>
              </a:rPr>
              <a:t>response</a:t>
            </a:r>
            <a:r>
              <a:rPr lang="en-US" b="0" dirty="0">
                <a:solidFill>
                  <a:srgbClr val="000000"/>
                </a:solidFill>
                <a:effectLst/>
                <a:latin typeface="Menlo" panose="020B0609030804020204" pitchFamily="49" charset="0"/>
              </a:rPr>
              <a:t> = </a:t>
            </a:r>
            <a:r>
              <a:rPr lang="en-US" b="0" dirty="0" err="1">
                <a:solidFill>
                  <a:srgbClr val="000000"/>
                </a:solidFill>
                <a:effectLst/>
                <a:latin typeface="Menlo" panose="020B0609030804020204" pitchFamily="49" charset="0"/>
              </a:rPr>
              <a:t>openai.chat.completions.create</a:t>
            </a:r>
            <a:r>
              <a:rPr lang="en-US" b="0" dirty="0">
                <a:solidFill>
                  <a:srgbClr val="000000"/>
                </a:solidFill>
                <a:effectLst/>
                <a:latin typeface="Menlo" panose="020B0609030804020204" pitchFamily="49" charset="0"/>
              </a:rPr>
              <a:t>(</a:t>
            </a:r>
          </a:p>
          <a:p>
            <a:r>
              <a:rPr lang="en-US" dirty="0">
                <a:solidFill>
                  <a:srgbClr val="000000"/>
                </a:solidFill>
                <a:latin typeface="Menlo" panose="020B0609030804020204" pitchFamily="49" charset="0"/>
              </a:rPr>
              <a:t>   </a:t>
            </a:r>
            <a:r>
              <a:rPr lang="en-US" b="0" dirty="0">
                <a:solidFill>
                  <a:srgbClr val="001080"/>
                </a:solidFill>
                <a:effectLst/>
                <a:latin typeface="Menlo" panose="020B0609030804020204" pitchFamily="49" charset="0"/>
              </a:rPr>
              <a:t>messages</a:t>
            </a:r>
            <a:r>
              <a:rPr lang="en-US" b="0" dirty="0">
                <a:solidFill>
                  <a:srgbClr val="000000"/>
                </a:solidFill>
                <a:effectLst/>
                <a:latin typeface="Menlo" panose="020B0609030804020204" pitchFamily="49" charset="0"/>
              </a:rPr>
              <a:t> = [{</a:t>
            </a:r>
          </a:p>
          <a:p>
            <a:r>
              <a:rPr lang="en-US" dirty="0">
                <a:solidFill>
                  <a:srgbClr val="000000"/>
                </a:solidFill>
                <a:latin typeface="Menlo" panose="020B0609030804020204" pitchFamily="49" charset="0"/>
              </a:rPr>
              <a:t>     </a:t>
            </a:r>
            <a:r>
              <a:rPr lang="en-US" b="0" dirty="0">
                <a:solidFill>
                  <a:srgbClr val="A31515"/>
                </a:solidFill>
                <a:effectLst/>
                <a:latin typeface="Menlo" panose="020B0609030804020204" pitchFamily="49" charset="0"/>
              </a:rPr>
              <a:t>"role"</a:t>
            </a:r>
            <a:r>
              <a:rPr lang="en-US" b="0" dirty="0">
                <a:solidFill>
                  <a:srgbClr val="000000"/>
                </a:solidFill>
                <a:effectLst/>
                <a:latin typeface="Menlo" panose="020B0609030804020204" pitchFamily="49" charset="0"/>
              </a:rPr>
              <a:t>: </a:t>
            </a:r>
            <a:r>
              <a:rPr lang="en-US" b="0" dirty="0">
                <a:solidFill>
                  <a:srgbClr val="A31515"/>
                </a:solidFill>
                <a:effectLst/>
                <a:latin typeface="Menlo" panose="020B0609030804020204" pitchFamily="49" charset="0"/>
              </a:rPr>
              <a:t>"system"</a:t>
            </a:r>
            <a:r>
              <a:rPr lang="en-US" b="0" dirty="0">
                <a:solidFill>
                  <a:srgbClr val="000000"/>
                </a:solidFill>
                <a:effectLst/>
                <a:latin typeface="Menlo" panose="020B0609030804020204" pitchFamily="49" charset="0"/>
              </a:rPr>
              <a:t>,</a:t>
            </a:r>
          </a:p>
          <a:p>
            <a:r>
              <a:rPr lang="en-US" dirty="0">
                <a:solidFill>
                  <a:srgbClr val="000000"/>
                </a:solidFill>
                <a:latin typeface="Menlo" panose="020B0609030804020204" pitchFamily="49" charset="0"/>
              </a:rPr>
              <a:t>     </a:t>
            </a:r>
            <a:r>
              <a:rPr lang="en-US" b="0" dirty="0">
                <a:solidFill>
                  <a:srgbClr val="A31515"/>
                </a:solidFill>
                <a:effectLst/>
                <a:latin typeface="Menlo" panose="020B0609030804020204" pitchFamily="49" charset="0"/>
              </a:rPr>
              <a:t>"content"</a:t>
            </a:r>
            <a:r>
              <a:rPr lang="en-US" b="0" dirty="0">
                <a:solidFill>
                  <a:srgbClr val="000000"/>
                </a:solidFill>
                <a:effectLst/>
                <a:latin typeface="Menlo" panose="020B0609030804020204" pitchFamily="49" charset="0"/>
              </a:rPr>
              <a:t>: </a:t>
            </a:r>
            <a:r>
              <a:rPr lang="en-US" b="0" dirty="0">
                <a:solidFill>
                  <a:srgbClr val="A31515"/>
                </a:solidFill>
                <a:effectLst/>
                <a:latin typeface="Menlo" panose="020B0609030804020204" pitchFamily="49" charset="0"/>
              </a:rPr>
              <a:t>"You must answer questions according to sources provided."</a:t>
            </a:r>
            <a:endParaRPr lang="en-US" dirty="0">
              <a:solidFill>
                <a:srgbClr val="000000"/>
              </a:solidFill>
              <a:latin typeface="Menlo" panose="020B0609030804020204" pitchFamily="49" charset="0"/>
            </a:endParaRPr>
          </a:p>
          <a:p>
            <a:r>
              <a:rPr lang="en-US" b="0" dirty="0">
                <a:solidFill>
                  <a:srgbClr val="000000"/>
                </a:solidFill>
                <a:effectLst/>
                <a:latin typeface="Menlo" panose="020B0609030804020204" pitchFamily="49" charset="0"/>
              </a:rPr>
              <a:t>    },</a:t>
            </a:r>
            <a:endParaRPr lang="en-US" dirty="0">
              <a:solidFill>
                <a:srgbClr val="000000"/>
              </a:solidFill>
              <a:latin typeface="Menlo" panose="020B0609030804020204" pitchFamily="49" charset="0"/>
            </a:endParaRPr>
          </a:p>
          <a:p>
            <a:r>
              <a:rPr lang="en-US" b="0" dirty="0">
                <a:solidFill>
                  <a:srgbClr val="000000"/>
                </a:solidFill>
                <a:effectLst/>
                <a:latin typeface="Menlo" panose="020B0609030804020204" pitchFamily="49" charset="0"/>
              </a:rPr>
              <a:t>    {</a:t>
            </a:r>
          </a:p>
          <a:p>
            <a:r>
              <a:rPr lang="en-US" dirty="0">
                <a:solidFill>
                  <a:srgbClr val="000000"/>
                </a:solidFill>
                <a:latin typeface="Menlo" panose="020B0609030804020204" pitchFamily="49" charset="0"/>
              </a:rPr>
              <a:t>     </a:t>
            </a:r>
            <a:r>
              <a:rPr lang="en-US" b="0" dirty="0">
                <a:solidFill>
                  <a:srgbClr val="A31515"/>
                </a:solidFill>
                <a:effectLst/>
                <a:latin typeface="Menlo" panose="020B0609030804020204" pitchFamily="49" charset="0"/>
              </a:rPr>
              <a:t>"role"</a:t>
            </a:r>
            <a:r>
              <a:rPr lang="en-US" b="0" dirty="0">
                <a:solidFill>
                  <a:srgbClr val="000000"/>
                </a:solidFill>
                <a:effectLst/>
                <a:latin typeface="Menlo" panose="020B0609030804020204" pitchFamily="49" charset="0"/>
              </a:rPr>
              <a:t>: </a:t>
            </a:r>
            <a:r>
              <a:rPr lang="en-US" b="0" dirty="0">
                <a:solidFill>
                  <a:srgbClr val="A31515"/>
                </a:solidFill>
                <a:effectLst/>
                <a:latin typeface="Menlo" panose="020B0609030804020204" pitchFamily="49" charset="0"/>
              </a:rPr>
              <a:t>"user"</a:t>
            </a:r>
            <a:r>
              <a:rPr lang="en-US" b="0" dirty="0">
                <a:solidFill>
                  <a:srgbClr val="000000"/>
                </a:solidFill>
                <a:effectLst/>
                <a:latin typeface="Menlo" panose="020B0609030804020204" pitchFamily="49" charset="0"/>
              </a:rPr>
              <a:t>,</a:t>
            </a:r>
          </a:p>
          <a:p>
            <a:r>
              <a:rPr lang="en-US" dirty="0">
                <a:solidFill>
                  <a:srgbClr val="000000"/>
                </a:solidFill>
                <a:latin typeface="Menlo" panose="020B0609030804020204" pitchFamily="49" charset="0"/>
              </a:rPr>
              <a:t>     </a:t>
            </a:r>
            <a:r>
              <a:rPr lang="en-US" b="0" dirty="0">
                <a:solidFill>
                  <a:srgbClr val="A31515"/>
                </a:solidFill>
                <a:effectLst/>
                <a:latin typeface="Menlo" panose="020B0609030804020204" pitchFamily="49" charset="0"/>
              </a:rPr>
              <a:t>"content"</a:t>
            </a:r>
            <a:r>
              <a:rPr lang="en-US" b="0" dirty="0">
                <a:solidFill>
                  <a:srgbClr val="000000"/>
                </a:solidFill>
                <a:effectLst/>
                <a:latin typeface="Menlo" panose="020B0609030804020204" pitchFamily="49" charset="0"/>
              </a:rPr>
              <a:t>: </a:t>
            </a:r>
            <a:r>
              <a:rPr lang="en-US" b="0" dirty="0" err="1">
                <a:solidFill>
                  <a:srgbClr val="A31515"/>
                </a:solidFill>
                <a:effectLst/>
                <a:latin typeface="Menlo" panose="020B0609030804020204" pitchFamily="49" charset="0"/>
              </a:rPr>
              <a:t>user_query</a:t>
            </a:r>
            <a:r>
              <a:rPr lang="en-US" b="0" dirty="0">
                <a:solidFill>
                  <a:srgbClr val="A31515"/>
                </a:solidFill>
                <a:effectLst/>
                <a:latin typeface="Menlo" panose="020B0609030804020204" pitchFamily="49" charset="0"/>
              </a:rPr>
              <a:t> </a:t>
            </a:r>
            <a:r>
              <a:rPr lang="en-US" b="0" dirty="0">
                <a:solidFill>
                  <a:schemeClr val="bg1"/>
                </a:solidFill>
                <a:effectLst/>
                <a:latin typeface="Menlo" panose="020B0609030804020204" pitchFamily="49" charset="0"/>
              </a:rPr>
              <a:t>+ </a:t>
            </a:r>
            <a:r>
              <a:rPr lang="en-US" dirty="0">
                <a:solidFill>
                  <a:srgbClr val="A31515"/>
                </a:solidFill>
                <a:latin typeface="Menlo" panose="020B0609030804020204" pitchFamily="49" charset="0"/>
              </a:rPr>
              <a:t>"\n Sources: \n" </a:t>
            </a:r>
            <a:r>
              <a:rPr lang="en-US" dirty="0">
                <a:solidFill>
                  <a:schemeClr val="bg1"/>
                </a:solidFill>
                <a:latin typeface="Menlo" panose="020B0609030804020204" pitchFamily="49" charset="0"/>
              </a:rPr>
              <a:t>+ </a:t>
            </a:r>
            <a:r>
              <a:rPr lang="en-US" dirty="0" err="1">
                <a:solidFill>
                  <a:srgbClr val="A31515"/>
                </a:solidFill>
                <a:latin typeface="Menlo" panose="020B0609030804020204" pitchFamily="49" charset="0"/>
              </a:rPr>
              <a:t>retrieved_content</a:t>
            </a:r>
            <a:endParaRPr lang="en-US" dirty="0">
              <a:solidFill>
                <a:srgbClr val="000000"/>
              </a:solidFill>
              <a:latin typeface="Menlo" panose="020B0609030804020204" pitchFamily="49" charset="0"/>
            </a:endParaRPr>
          </a:p>
          <a:p>
            <a:r>
              <a:rPr lang="en-US" b="0" dirty="0">
                <a:solidFill>
                  <a:srgbClr val="000000"/>
                </a:solidFill>
                <a:effectLst/>
                <a:latin typeface="Menlo" panose="020B0609030804020204" pitchFamily="49" charset="0"/>
              </a:rPr>
              <a:t>    }])</a:t>
            </a:r>
          </a:p>
        </p:txBody>
      </p:sp>
    </p:spTree>
    <p:extLst>
      <p:ext uri="{BB962C8B-B14F-4D97-AF65-F5344CB8AC3E}">
        <p14:creationId xmlns:p14="http://schemas.microsoft.com/office/powerpoint/2010/main" val="2620977388"/>
      </p:ext>
    </p:extLst>
  </p:cSld>
  <p:clrMapOvr>
    <a:masterClrMapping/>
  </p:clrMapOvr>
  <p:transition>
    <p:fade/>
  </p:transition>
  <p:extLst>
    <p:ext uri="{6950BFC3-D8DA-4A85-94F7-54DA5524770B}">
      <p188:commentRel xmlns:p188="http://schemas.microsoft.com/office/powerpoint/2018/8/main" r:id="rId2"/>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51C94-391A-9D78-E355-6A4724D6F8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2E421F-5265-364F-1D20-D1F394C63B7D}"/>
              </a:ext>
            </a:extLst>
          </p:cNvPr>
          <p:cNvSpPr>
            <a:spLocks noGrp="1"/>
          </p:cNvSpPr>
          <p:nvPr>
            <p:ph type="title"/>
          </p:nvPr>
        </p:nvSpPr>
        <p:spPr/>
        <p:txBody>
          <a:bodyPr/>
          <a:lstStyle/>
          <a:p>
            <a:r>
              <a:rPr lang="en-US" dirty="0" err="1"/>
              <a:t>Applicação</a:t>
            </a:r>
            <a:r>
              <a:rPr lang="en-US" dirty="0"/>
              <a:t> RAG: Deep dive</a:t>
            </a:r>
          </a:p>
        </p:txBody>
      </p:sp>
    </p:spTree>
    <p:extLst>
      <p:ext uri="{BB962C8B-B14F-4D97-AF65-F5344CB8AC3E}">
        <p14:creationId xmlns:p14="http://schemas.microsoft.com/office/powerpoint/2010/main" val="368560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CA770-5D3E-2919-E8DB-5E4DDF931D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6C889F-90B1-ADCF-C8A4-13138BB704B0}"/>
              </a:ext>
            </a:extLst>
          </p:cNvPr>
          <p:cNvSpPr>
            <a:spLocks noGrp="1"/>
          </p:cNvSpPr>
          <p:nvPr>
            <p:ph type="title"/>
          </p:nvPr>
        </p:nvSpPr>
        <p:spPr/>
        <p:txBody>
          <a:bodyPr/>
          <a:lstStyle/>
          <a:p>
            <a:r>
              <a:rPr lang="en-US"/>
              <a:t>azure-search-openai-demo</a:t>
            </a:r>
          </a:p>
        </p:txBody>
      </p:sp>
      <p:sp>
        <p:nvSpPr>
          <p:cNvPr id="4" name="TextBox 3">
            <a:extLst>
              <a:ext uri="{FF2B5EF4-FFF2-40B4-BE49-F238E27FC236}">
                <a16:creationId xmlns:a16="http://schemas.microsoft.com/office/drawing/2014/main" id="{C7E73EBD-085F-549F-E0B2-B98FF925B2C6}"/>
              </a:ext>
            </a:extLst>
          </p:cNvPr>
          <p:cNvSpPr txBox="1"/>
          <p:nvPr/>
        </p:nvSpPr>
        <p:spPr>
          <a:xfrm>
            <a:off x="7285121" y="1012377"/>
            <a:ext cx="4134678" cy="3693319"/>
          </a:xfrm>
          <a:prstGeom prst="rect">
            <a:avLst/>
          </a:prstGeom>
          <a:noFill/>
        </p:spPr>
        <p:txBody>
          <a:bodyPr wrap="square" lIns="0" tIns="0" rIns="0" bIns="0" rtlCol="0">
            <a:spAutoFit/>
          </a:bodyPr>
          <a:lstStyle/>
          <a:p>
            <a:pPr algn="l"/>
            <a:r>
              <a:rPr lang="en-US" sz="2000" dirty="0"/>
              <a:t>Azure OpenAI +</a:t>
            </a:r>
          </a:p>
          <a:p>
            <a:pPr algn="l"/>
            <a:r>
              <a:rPr lang="en-US" sz="2000" dirty="0"/>
              <a:t>Azure AI Search +</a:t>
            </a:r>
          </a:p>
          <a:p>
            <a:pPr algn="l"/>
            <a:r>
              <a:rPr lang="en-US" sz="2000" dirty="0"/>
              <a:t>Azure App Service</a:t>
            </a:r>
          </a:p>
          <a:p>
            <a:pPr algn="l"/>
            <a:endParaRPr lang="en-US" sz="2000" dirty="0"/>
          </a:p>
          <a:p>
            <a:pPr algn="l"/>
            <a:r>
              <a:rPr lang="en-US" sz="2000" dirty="0" err="1"/>
              <a:t>Funcionalidades</a:t>
            </a:r>
            <a:r>
              <a:rPr lang="en-US" sz="2000" dirty="0"/>
              <a:t>:</a:t>
            </a:r>
          </a:p>
          <a:p>
            <a:pPr marL="342900" indent="-342900">
              <a:buFont typeface="Arial" panose="020B0604020202020204" pitchFamily="34" charset="0"/>
              <a:buChar char="•"/>
            </a:pPr>
            <a:r>
              <a:rPr lang="en-US" sz="2000" dirty="0"/>
              <a:t>RAG Simples e </a:t>
            </a:r>
            <a:r>
              <a:rPr lang="en-US" sz="2000" dirty="0" err="1"/>
              <a:t>Avançado</a:t>
            </a:r>
            <a:endParaRPr lang="en-US" sz="2000" dirty="0"/>
          </a:p>
          <a:p>
            <a:pPr marL="342900" indent="-342900" algn="l">
              <a:buFont typeface="Arial" panose="020B0604020202020204" pitchFamily="34" charset="0"/>
              <a:buChar char="•"/>
            </a:pPr>
            <a:r>
              <a:rPr lang="en-US" sz="2000" dirty="0" err="1"/>
              <a:t>Conversação</a:t>
            </a:r>
            <a:r>
              <a:rPr lang="en-US" sz="2000" dirty="0"/>
              <a:t> ("multi-turn")</a:t>
            </a:r>
          </a:p>
          <a:p>
            <a:pPr marL="342900" indent="-342900" algn="l">
              <a:buFont typeface="Arial" panose="020B0604020202020204" pitchFamily="34" charset="0"/>
              <a:buChar char="•"/>
            </a:pPr>
            <a:r>
              <a:rPr lang="en-US" sz="2000" dirty="0" err="1"/>
              <a:t>Opcional</a:t>
            </a:r>
            <a:r>
              <a:rPr lang="en-US" sz="2000" dirty="0"/>
              <a:t>: </a:t>
            </a:r>
            <a:r>
              <a:rPr lang="en-US" sz="2000" dirty="0" err="1"/>
              <a:t>Integração</a:t>
            </a:r>
            <a:r>
              <a:rPr lang="en-US" sz="2000" dirty="0"/>
              <a:t> com </a:t>
            </a:r>
            <a:r>
              <a:rPr lang="en-US" sz="2000" dirty="0" err="1"/>
              <a:t>Visão</a:t>
            </a:r>
            <a:endParaRPr lang="en-US" sz="2000" dirty="0"/>
          </a:p>
          <a:p>
            <a:pPr marL="342900" indent="-342900" algn="l">
              <a:buFont typeface="Arial" panose="020B0604020202020204" pitchFamily="34" charset="0"/>
              <a:buChar char="•"/>
            </a:pPr>
            <a:r>
              <a:rPr lang="en-US" sz="2000" dirty="0" err="1"/>
              <a:t>Opcional</a:t>
            </a:r>
            <a:r>
              <a:rPr lang="en-US" sz="2000" dirty="0"/>
              <a:t>: </a:t>
            </a:r>
            <a:r>
              <a:rPr lang="en-US" sz="2000" dirty="0" err="1"/>
              <a:t>Fale</a:t>
            </a:r>
            <a:r>
              <a:rPr lang="en-US" sz="2000" dirty="0"/>
              <a:t> com </a:t>
            </a:r>
            <a:r>
              <a:rPr lang="en-US" sz="2000" dirty="0" err="1"/>
              <a:t>seu</a:t>
            </a:r>
            <a:r>
              <a:rPr lang="en-US" sz="2000" dirty="0"/>
              <a:t> chat</a:t>
            </a:r>
          </a:p>
          <a:p>
            <a:pPr marL="342900" indent="-342900" algn="l">
              <a:buFont typeface="Arial" panose="020B0604020202020204" pitchFamily="34" charset="0"/>
              <a:buChar char="•"/>
            </a:pPr>
            <a:r>
              <a:rPr lang="en-US" sz="2000" dirty="0" err="1"/>
              <a:t>Opcional</a:t>
            </a:r>
            <a:r>
              <a:rPr lang="en-US" sz="2000" dirty="0"/>
              <a:t>: </a:t>
            </a:r>
            <a:r>
              <a:rPr lang="en-US" sz="2000" dirty="0" err="1"/>
              <a:t>Controle</a:t>
            </a:r>
            <a:r>
              <a:rPr lang="en-US" sz="2000" dirty="0"/>
              <a:t> de </a:t>
            </a:r>
            <a:r>
              <a:rPr lang="en-US" sz="2000" dirty="0" err="1"/>
              <a:t>Acesso</a:t>
            </a:r>
            <a:r>
              <a:rPr lang="en-US" sz="2000" dirty="0"/>
              <a:t> para </a:t>
            </a:r>
            <a:r>
              <a:rPr lang="en-US" sz="2000" dirty="0" err="1"/>
              <a:t>seus</a:t>
            </a:r>
            <a:r>
              <a:rPr lang="en-US" sz="2000" dirty="0"/>
              <a:t> dados</a:t>
            </a:r>
          </a:p>
          <a:p>
            <a:pPr algn="l"/>
            <a:endParaRPr lang="en-US" sz="2000" dirty="0"/>
          </a:p>
        </p:txBody>
      </p:sp>
      <p:sp>
        <p:nvSpPr>
          <p:cNvPr id="5" name="TextBox 4">
            <a:extLst>
              <a:ext uri="{FF2B5EF4-FFF2-40B4-BE49-F238E27FC236}">
                <a16:creationId xmlns:a16="http://schemas.microsoft.com/office/drawing/2014/main" id="{DE5077A7-B9BD-CCCE-4AFB-DF89DD99C6D0}"/>
              </a:ext>
            </a:extLst>
          </p:cNvPr>
          <p:cNvSpPr txBox="1"/>
          <p:nvPr/>
        </p:nvSpPr>
        <p:spPr>
          <a:xfrm>
            <a:off x="7180244" y="3998963"/>
            <a:ext cx="4134678" cy="2308324"/>
          </a:xfrm>
          <a:prstGeom prst="rect">
            <a:avLst/>
          </a:prstGeom>
          <a:noFill/>
        </p:spPr>
        <p:txBody>
          <a:bodyPr wrap="square">
            <a:spAutoFit/>
          </a:bodyPr>
          <a:lstStyle/>
          <a:p>
            <a:pPr algn="l"/>
            <a:endParaRPr lang="en-US" sz="2400" dirty="0"/>
          </a:p>
          <a:p>
            <a:pPr algn="l"/>
            <a:r>
              <a:rPr lang="en-US" sz="2400" dirty="0"/>
              <a:t>Código:</a:t>
            </a:r>
          </a:p>
          <a:p>
            <a:pPr algn="l"/>
            <a:r>
              <a:rPr lang="en-US" sz="2400" dirty="0">
                <a:hlinkClick r:id="rId2">
                  <a:extLst>
                    <a:ext uri="{A12FA001-AC4F-418D-AE19-62706E023703}">
                      <ahyp:hlinkClr xmlns:ahyp="http://schemas.microsoft.com/office/drawing/2018/hyperlinkcolor" val="tx"/>
                    </a:ext>
                  </a:extLst>
                </a:hlinkClick>
              </a:rPr>
              <a:t>aka.ms/</a:t>
            </a:r>
            <a:r>
              <a:rPr lang="en-US" sz="2400" dirty="0" err="1">
                <a:hlinkClick r:id="rId2">
                  <a:extLst>
                    <a:ext uri="{A12FA001-AC4F-418D-AE19-62706E023703}">
                      <ahyp:hlinkClr xmlns:ahyp="http://schemas.microsoft.com/office/drawing/2018/hyperlinkcolor" val="tx"/>
                    </a:ext>
                  </a:extLst>
                </a:hlinkClick>
              </a:rPr>
              <a:t>ragchat</a:t>
            </a:r>
            <a:endParaRPr lang="en-US" sz="2400" dirty="0"/>
          </a:p>
          <a:p>
            <a:pPr algn="l"/>
            <a:endParaRPr lang="en-US" sz="2400" dirty="0"/>
          </a:p>
          <a:p>
            <a:pPr algn="l"/>
            <a:r>
              <a:rPr lang="en-US" sz="2400" dirty="0"/>
              <a:t>Demo:</a:t>
            </a:r>
          </a:p>
          <a:p>
            <a:pPr algn="l"/>
            <a:r>
              <a:rPr lang="en-US" sz="2400" dirty="0">
                <a:hlinkClick r:id="rId3">
                  <a:extLst>
                    <a:ext uri="{A12FA001-AC4F-418D-AE19-62706E023703}">
                      <ahyp:hlinkClr xmlns:ahyp="http://schemas.microsoft.com/office/drawing/2018/hyperlinkcolor" val="tx"/>
                    </a:ext>
                  </a:extLst>
                </a:hlinkClick>
              </a:rPr>
              <a:t>aka.ms/</a:t>
            </a:r>
            <a:r>
              <a:rPr lang="en-US" sz="2400" dirty="0" err="1">
                <a:hlinkClick r:id="rId3">
                  <a:extLst>
                    <a:ext uri="{A12FA001-AC4F-418D-AE19-62706E023703}">
                      <ahyp:hlinkClr xmlns:ahyp="http://schemas.microsoft.com/office/drawing/2018/hyperlinkcolor" val="tx"/>
                    </a:ext>
                  </a:extLst>
                </a:hlinkClick>
              </a:rPr>
              <a:t>ragchat</a:t>
            </a:r>
            <a:r>
              <a:rPr lang="en-US" sz="2400" dirty="0">
                <a:hlinkClick r:id="rId3">
                  <a:extLst>
                    <a:ext uri="{A12FA001-AC4F-418D-AE19-62706E023703}">
                      <ahyp:hlinkClr xmlns:ahyp="http://schemas.microsoft.com/office/drawing/2018/hyperlinkcolor" val="tx"/>
                    </a:ext>
                  </a:extLst>
                </a:hlinkClick>
              </a:rPr>
              <a:t>/demo</a:t>
            </a:r>
            <a:endParaRPr lang="en-US" sz="2400" dirty="0"/>
          </a:p>
        </p:txBody>
      </p:sp>
      <p:pic>
        <p:nvPicPr>
          <p:cNvPr id="6" name="Picture 5" descr="Chat screen">
            <a:extLst>
              <a:ext uri="{FF2B5EF4-FFF2-40B4-BE49-F238E27FC236}">
                <a16:creationId xmlns:a16="http://schemas.microsoft.com/office/drawing/2014/main" id="{ECB823CF-C385-9A41-C3CC-80EE7A9BAEB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19" b="25382"/>
          <a:stretch/>
        </p:blipFill>
        <p:spPr bwMode="auto">
          <a:xfrm>
            <a:off x="588263" y="1286447"/>
            <a:ext cx="6263110" cy="502084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9476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326F4D-94CA-81D5-97FF-598F42AB3F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54A30-E23D-0DCE-3432-1271F35D2738}"/>
              </a:ext>
            </a:extLst>
          </p:cNvPr>
          <p:cNvSpPr>
            <a:spLocks noGrp="1"/>
          </p:cNvSpPr>
          <p:nvPr>
            <p:ph type="title"/>
          </p:nvPr>
        </p:nvSpPr>
        <p:spPr/>
        <p:txBody>
          <a:bodyPr/>
          <a:lstStyle/>
          <a:p>
            <a:r>
              <a:rPr lang="en-US" dirty="0" err="1">
                <a:effectLst>
                  <a:glow rad="63500">
                    <a:schemeClr val="bg1">
                      <a:alpha val="40000"/>
                    </a:schemeClr>
                  </a:glow>
                </a:effectLst>
                <a:latin typeface="Segoe UI Semibold" panose="020B0702040204020203" pitchFamily="34" charset="0"/>
                <a:cs typeface="Segoe UI Semibold" panose="020B0702040204020203" pitchFamily="34" charset="0"/>
              </a:rPr>
              <a:t>Arquitetura</a:t>
            </a:r>
            <a:r>
              <a:rPr lang="en-US" dirty="0">
                <a:effectLst>
                  <a:glow rad="63500">
                    <a:schemeClr val="bg1">
                      <a:alpha val="40000"/>
                    </a:schemeClr>
                  </a:glow>
                </a:effectLst>
                <a:latin typeface="Segoe UI Semibold" panose="020B0702040204020203" pitchFamily="34" charset="0"/>
                <a:cs typeface="Segoe UI Semibold" panose="020B0702040204020203" pitchFamily="34" charset="0"/>
              </a:rPr>
              <a:t> da </a:t>
            </a:r>
            <a:r>
              <a:rPr lang="en-US" dirty="0" err="1">
                <a:effectLst>
                  <a:glow rad="63500">
                    <a:schemeClr val="bg1">
                      <a:alpha val="40000"/>
                    </a:schemeClr>
                  </a:glow>
                </a:effectLst>
                <a:latin typeface="Segoe UI Semibold" panose="020B0702040204020203" pitchFamily="34" charset="0"/>
                <a:cs typeface="Segoe UI Semibold" panose="020B0702040204020203" pitchFamily="34" charset="0"/>
              </a:rPr>
              <a:t>Aplicação</a:t>
            </a:r>
            <a:endParaRPr lang="en-US" dirty="0">
              <a:latin typeface="Segoe UI Semibold" panose="020B0702040204020203" pitchFamily="34" charset="0"/>
              <a:cs typeface="Segoe UI Semibold" panose="020B0702040204020203" pitchFamily="34" charset="0"/>
            </a:endParaRPr>
          </a:p>
        </p:txBody>
      </p:sp>
      <p:grpSp>
        <p:nvGrpSpPr>
          <p:cNvPr id="21" name="Group 20">
            <a:extLst>
              <a:ext uri="{FF2B5EF4-FFF2-40B4-BE49-F238E27FC236}">
                <a16:creationId xmlns:a16="http://schemas.microsoft.com/office/drawing/2014/main" id="{FD440CE7-002B-735A-BEF7-55D3AF4064B9}"/>
              </a:ext>
            </a:extLst>
          </p:cNvPr>
          <p:cNvGrpSpPr/>
          <p:nvPr/>
        </p:nvGrpSpPr>
        <p:grpSpPr>
          <a:xfrm>
            <a:off x="3724764" y="2379441"/>
            <a:ext cx="1554165" cy="1794941"/>
            <a:chOff x="2031298" y="2261061"/>
            <a:chExt cx="1554165" cy="1794941"/>
          </a:xfrm>
        </p:grpSpPr>
        <p:sp>
          <p:nvSpPr>
            <p:cNvPr id="12" name="Text Placeholder 5">
              <a:extLst>
                <a:ext uri="{FF2B5EF4-FFF2-40B4-BE49-F238E27FC236}">
                  <a16:creationId xmlns:a16="http://schemas.microsoft.com/office/drawing/2014/main" id="{4FD7F80E-A9AA-7924-13F1-D11FB3EF4FD7}"/>
                </a:ext>
              </a:extLst>
            </p:cNvPr>
            <p:cNvSpPr txBox="1">
              <a:spLocks/>
            </p:cNvSpPr>
            <p:nvPr/>
          </p:nvSpPr>
          <p:spPr>
            <a:xfrm>
              <a:off x="2031298" y="3326531"/>
              <a:ext cx="1554165" cy="72947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a:t>
              </a:r>
            </a:p>
            <a:p>
              <a:pPr algn="ctr" defTabSz="1865484">
                <a:defRPr/>
              </a:pPr>
              <a:r>
                <a:rPr lang="en-US" sz="1800">
                  <a:cs typeface="Segoe UI Semilight"/>
                </a:rPr>
                <a:t>App Service</a:t>
              </a:r>
            </a:p>
          </p:txBody>
        </p:sp>
        <p:pic>
          <p:nvPicPr>
            <p:cNvPr id="8" name="Graphic 7">
              <a:extLst>
                <a:ext uri="{FF2B5EF4-FFF2-40B4-BE49-F238E27FC236}">
                  <a16:creationId xmlns:a16="http://schemas.microsoft.com/office/drawing/2014/main" id="{C26F1960-53F8-A648-4D6C-596F54A0E9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36125" y="2261061"/>
              <a:ext cx="1008015" cy="1008015"/>
            </a:xfrm>
            <a:prstGeom prst="rect">
              <a:avLst/>
            </a:prstGeom>
          </p:spPr>
        </p:pic>
      </p:grpSp>
      <p:grpSp>
        <p:nvGrpSpPr>
          <p:cNvPr id="62" name="Group 61">
            <a:extLst>
              <a:ext uri="{FF2B5EF4-FFF2-40B4-BE49-F238E27FC236}">
                <a16:creationId xmlns:a16="http://schemas.microsoft.com/office/drawing/2014/main" id="{321F9E7C-15F4-263C-72C0-00825682550C}"/>
              </a:ext>
            </a:extLst>
          </p:cNvPr>
          <p:cNvGrpSpPr/>
          <p:nvPr/>
        </p:nvGrpSpPr>
        <p:grpSpPr>
          <a:xfrm>
            <a:off x="4987482" y="3318183"/>
            <a:ext cx="2730147" cy="2634004"/>
            <a:chOff x="4987482" y="3318183"/>
            <a:chExt cx="2730147" cy="2634004"/>
          </a:xfrm>
        </p:grpSpPr>
        <p:grpSp>
          <p:nvGrpSpPr>
            <p:cNvPr id="13" name="Group 12">
              <a:extLst>
                <a:ext uri="{FF2B5EF4-FFF2-40B4-BE49-F238E27FC236}">
                  <a16:creationId xmlns:a16="http://schemas.microsoft.com/office/drawing/2014/main" id="{F152FF68-C443-0460-6842-7286FDE81BA6}"/>
                </a:ext>
              </a:extLst>
            </p:cNvPr>
            <p:cNvGrpSpPr/>
            <p:nvPr/>
          </p:nvGrpSpPr>
          <p:grpSpPr>
            <a:xfrm>
              <a:off x="6702372" y="4320948"/>
              <a:ext cx="1015257" cy="1631239"/>
              <a:chOff x="17227279" y="3221354"/>
              <a:chExt cx="2458717" cy="3810217"/>
            </a:xfrm>
          </p:grpSpPr>
          <p:pic>
            <p:nvPicPr>
              <p:cNvPr id="14" name="Graphic 13">
                <a:extLst>
                  <a:ext uri="{FF2B5EF4-FFF2-40B4-BE49-F238E27FC236}">
                    <a16:creationId xmlns:a16="http://schemas.microsoft.com/office/drawing/2014/main" id="{E4E5DB52-9E12-57E5-D586-CFD578FEDC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227279" y="3221354"/>
                <a:ext cx="2457747" cy="2457450"/>
              </a:xfrm>
              <a:prstGeom prst="rect">
                <a:avLst/>
              </a:prstGeom>
            </p:spPr>
          </p:pic>
          <p:sp>
            <p:nvSpPr>
              <p:cNvPr id="15" name="Text Placeholder 5">
                <a:extLst>
                  <a:ext uri="{FF2B5EF4-FFF2-40B4-BE49-F238E27FC236}">
                    <a16:creationId xmlns:a16="http://schemas.microsoft.com/office/drawing/2014/main" id="{03664041-65C5-25F3-5A0D-4810C2ED5455}"/>
                  </a:ext>
                </a:extLst>
              </p:cNvPr>
              <p:cNvSpPr txBox="1">
                <a:spLocks/>
              </p:cNvSpPr>
              <p:nvPr/>
            </p:nvSpPr>
            <p:spPr>
              <a:xfrm>
                <a:off x="17286127" y="5580888"/>
                <a:ext cx="2399869" cy="145068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  Storage</a:t>
                </a:r>
                <a:endParaRPr lang="en-US" sz="1800"/>
              </a:p>
            </p:txBody>
          </p:sp>
        </p:grpSp>
        <p:cxnSp>
          <p:nvCxnSpPr>
            <p:cNvPr id="24" name="Straight Arrow Connector 23">
              <a:extLst>
                <a:ext uri="{FF2B5EF4-FFF2-40B4-BE49-F238E27FC236}">
                  <a16:creationId xmlns:a16="http://schemas.microsoft.com/office/drawing/2014/main" id="{9175C4EC-4AB4-734B-A988-1EF359CC1F98}"/>
                </a:ext>
              </a:extLst>
            </p:cNvPr>
            <p:cNvCxnSpPr>
              <a:cxnSpLocks/>
            </p:cNvCxnSpPr>
            <p:nvPr/>
          </p:nvCxnSpPr>
          <p:spPr>
            <a:xfrm>
              <a:off x="4987482" y="3318183"/>
              <a:ext cx="1606670" cy="1144828"/>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2770802D-77B5-EC97-64D5-A7360A990B79}"/>
              </a:ext>
            </a:extLst>
          </p:cNvPr>
          <p:cNvGrpSpPr/>
          <p:nvPr/>
        </p:nvGrpSpPr>
        <p:grpSpPr>
          <a:xfrm>
            <a:off x="1573995" y="2358028"/>
            <a:ext cx="2106685" cy="336505"/>
            <a:chOff x="1573995" y="2358028"/>
            <a:chExt cx="2106685" cy="336505"/>
          </a:xfrm>
        </p:grpSpPr>
        <p:cxnSp>
          <p:nvCxnSpPr>
            <p:cNvPr id="18" name="Straight Arrow Connector 17">
              <a:extLst>
                <a:ext uri="{FF2B5EF4-FFF2-40B4-BE49-F238E27FC236}">
                  <a16:creationId xmlns:a16="http://schemas.microsoft.com/office/drawing/2014/main" id="{C38E5DCC-5AB0-8EAC-0ED8-077BDA17CCDD}"/>
                </a:ext>
              </a:extLst>
            </p:cNvPr>
            <p:cNvCxnSpPr>
              <a:cxnSpLocks/>
            </p:cNvCxnSpPr>
            <p:nvPr/>
          </p:nvCxnSpPr>
          <p:spPr>
            <a:xfrm>
              <a:off x="1573995" y="2694533"/>
              <a:ext cx="2077096"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5B6B743-D3C1-FBB3-D856-AC63B5081F5A}"/>
                </a:ext>
              </a:extLst>
            </p:cNvPr>
            <p:cNvSpPr txBox="1"/>
            <p:nvPr/>
          </p:nvSpPr>
          <p:spPr>
            <a:xfrm>
              <a:off x="1573995" y="2358028"/>
              <a:ext cx="2106685" cy="307777"/>
            </a:xfrm>
            <a:prstGeom prst="rect">
              <a:avLst/>
            </a:prstGeom>
            <a:noFill/>
          </p:spPr>
          <p:txBody>
            <a:bodyPr wrap="square" lIns="0" tIns="0" rIns="0" bIns="0" rtlCol="0">
              <a:spAutoFit/>
            </a:bodyPr>
            <a:lstStyle/>
            <a:p>
              <a:pPr algn="l"/>
              <a:r>
                <a:rPr lang="en-US" sz="2000" dirty="0"/>
                <a:t>Faz </a:t>
              </a:r>
              <a:r>
                <a:rPr lang="en-US" sz="2000" dirty="0" err="1"/>
                <a:t>uma</a:t>
              </a:r>
              <a:r>
                <a:rPr lang="en-US" sz="2000" dirty="0"/>
                <a:t> </a:t>
              </a:r>
              <a:r>
                <a:rPr lang="en-US" sz="2000" dirty="0" err="1"/>
                <a:t>pergunta</a:t>
              </a:r>
              <a:endParaRPr lang="en-US" sz="2000" dirty="0"/>
            </a:p>
          </p:txBody>
        </p:sp>
      </p:grpSp>
      <p:grpSp>
        <p:nvGrpSpPr>
          <p:cNvPr id="60" name="Group 59">
            <a:extLst>
              <a:ext uri="{FF2B5EF4-FFF2-40B4-BE49-F238E27FC236}">
                <a16:creationId xmlns:a16="http://schemas.microsoft.com/office/drawing/2014/main" id="{6E911103-69A4-5528-71E5-0E47C6BA20FA}"/>
              </a:ext>
            </a:extLst>
          </p:cNvPr>
          <p:cNvGrpSpPr/>
          <p:nvPr/>
        </p:nvGrpSpPr>
        <p:grpSpPr>
          <a:xfrm>
            <a:off x="1581638" y="3012128"/>
            <a:ext cx="2099042" cy="343116"/>
            <a:chOff x="1581638" y="3012128"/>
            <a:chExt cx="2099042" cy="343116"/>
          </a:xfrm>
        </p:grpSpPr>
        <p:cxnSp>
          <p:nvCxnSpPr>
            <p:cNvPr id="23" name="Straight Arrow Connector 22">
              <a:extLst>
                <a:ext uri="{FF2B5EF4-FFF2-40B4-BE49-F238E27FC236}">
                  <a16:creationId xmlns:a16="http://schemas.microsoft.com/office/drawing/2014/main" id="{081C51B6-467D-19B6-AAC1-AE4579B30BEB}"/>
                </a:ext>
              </a:extLst>
            </p:cNvPr>
            <p:cNvCxnSpPr>
              <a:cxnSpLocks/>
            </p:cNvCxnSpPr>
            <p:nvPr/>
          </p:nvCxnSpPr>
          <p:spPr>
            <a:xfrm>
              <a:off x="1663140" y="3355244"/>
              <a:ext cx="201754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D3C9F26-79CC-7E68-0A72-1C2BA9EF04C7}"/>
                </a:ext>
              </a:extLst>
            </p:cNvPr>
            <p:cNvSpPr txBox="1"/>
            <p:nvPr/>
          </p:nvSpPr>
          <p:spPr>
            <a:xfrm>
              <a:off x="1581638" y="3012128"/>
              <a:ext cx="1820098" cy="307777"/>
            </a:xfrm>
            <a:prstGeom prst="rect">
              <a:avLst/>
            </a:prstGeom>
            <a:noFill/>
          </p:spPr>
          <p:txBody>
            <a:bodyPr wrap="square" lIns="0" tIns="0" rIns="0" bIns="0" rtlCol="0">
              <a:spAutoFit/>
            </a:bodyPr>
            <a:lstStyle/>
            <a:p>
              <a:pPr algn="l"/>
              <a:r>
                <a:rPr lang="en-US" sz="2000" dirty="0" err="1"/>
                <a:t>Clica</a:t>
              </a:r>
              <a:r>
                <a:rPr lang="en-US" sz="2000" dirty="0"/>
                <a:t> </a:t>
              </a:r>
              <a:r>
                <a:rPr lang="en-US" sz="2000" dirty="0" err="1"/>
                <a:t>na</a:t>
              </a:r>
              <a:r>
                <a:rPr lang="en-US" sz="2000" dirty="0"/>
                <a:t> </a:t>
              </a:r>
              <a:r>
                <a:rPr lang="en-US" sz="2000" dirty="0" err="1"/>
                <a:t>Citação</a:t>
              </a:r>
              <a:endParaRPr lang="en-US" sz="2000" dirty="0"/>
            </a:p>
          </p:txBody>
        </p:sp>
      </p:grpSp>
      <p:grpSp>
        <p:nvGrpSpPr>
          <p:cNvPr id="61" name="Group 60">
            <a:extLst>
              <a:ext uri="{FF2B5EF4-FFF2-40B4-BE49-F238E27FC236}">
                <a16:creationId xmlns:a16="http://schemas.microsoft.com/office/drawing/2014/main" id="{929C8AEC-80EB-B0A5-53AC-2C581B7BF3F7}"/>
              </a:ext>
            </a:extLst>
          </p:cNvPr>
          <p:cNvGrpSpPr/>
          <p:nvPr/>
        </p:nvGrpSpPr>
        <p:grpSpPr>
          <a:xfrm>
            <a:off x="5079077" y="1487063"/>
            <a:ext cx="5311832" cy="2510435"/>
            <a:chOff x="5079077" y="1487063"/>
            <a:chExt cx="5311832" cy="2510435"/>
          </a:xfrm>
        </p:grpSpPr>
        <p:sp>
          <p:nvSpPr>
            <p:cNvPr id="51" name="Rectangle 50">
              <a:extLst>
                <a:ext uri="{FF2B5EF4-FFF2-40B4-BE49-F238E27FC236}">
                  <a16:creationId xmlns:a16="http://schemas.microsoft.com/office/drawing/2014/main" id="{8FA6F8B6-6D80-F10E-6201-95DFC4CED1E9}"/>
                </a:ext>
              </a:extLst>
            </p:cNvPr>
            <p:cNvSpPr>
              <a:spLocks/>
            </p:cNvSpPr>
            <p:nvPr/>
          </p:nvSpPr>
          <p:spPr bwMode="auto">
            <a:xfrm>
              <a:off x="6591994" y="1487063"/>
              <a:ext cx="3798915" cy="2510435"/>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Flow RAG</a:t>
              </a:r>
            </a:p>
          </p:txBody>
        </p:sp>
        <p:grpSp>
          <p:nvGrpSpPr>
            <p:cNvPr id="9" name="Group 8">
              <a:extLst>
                <a:ext uri="{FF2B5EF4-FFF2-40B4-BE49-F238E27FC236}">
                  <a16:creationId xmlns:a16="http://schemas.microsoft.com/office/drawing/2014/main" id="{9FF8E1E9-8242-3AED-ED99-89A251459D7E}"/>
                </a:ext>
              </a:extLst>
            </p:cNvPr>
            <p:cNvGrpSpPr/>
            <p:nvPr/>
          </p:nvGrpSpPr>
          <p:grpSpPr>
            <a:xfrm>
              <a:off x="9150434" y="2157209"/>
              <a:ext cx="964298" cy="1617412"/>
              <a:chOff x="13279475" y="3350399"/>
              <a:chExt cx="2160475" cy="3495090"/>
            </a:xfrm>
          </p:grpSpPr>
          <p:pic>
            <p:nvPicPr>
              <p:cNvPr id="10" name="Graphic 7">
                <a:extLst>
                  <a:ext uri="{FF2B5EF4-FFF2-40B4-BE49-F238E27FC236}">
                    <a16:creationId xmlns:a16="http://schemas.microsoft.com/office/drawing/2014/main" id="{26F1467B-2EEC-2B9B-C0DC-4D6E39CD253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413123" y="3350399"/>
                <a:ext cx="2026827" cy="2046962"/>
              </a:xfrm>
              <a:prstGeom prst="rect">
                <a:avLst/>
              </a:prstGeom>
            </p:spPr>
          </p:pic>
          <p:sp>
            <p:nvSpPr>
              <p:cNvPr id="11" name="Text Placeholder 5">
                <a:extLst>
                  <a:ext uri="{FF2B5EF4-FFF2-40B4-BE49-F238E27FC236}">
                    <a16:creationId xmlns:a16="http://schemas.microsoft.com/office/drawing/2014/main" id="{91144DE6-CA18-F886-B527-6D4F29F8562A}"/>
                  </a:ext>
                </a:extLst>
              </p:cNvPr>
              <p:cNvSpPr txBox="1">
                <a:spLocks/>
              </p:cNvSpPr>
              <p:nvPr/>
            </p:nvSpPr>
            <p:spPr>
              <a:xfrm>
                <a:off x="13279475" y="5596128"/>
                <a:ext cx="2160475" cy="124936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Azure OpenAI</a:t>
                </a:r>
                <a:endParaRPr lang="en-US" sz="1800">
                  <a:cs typeface="Arial"/>
                </a:endParaRPr>
              </a:p>
            </p:txBody>
          </p:sp>
        </p:grpSp>
        <p:grpSp>
          <p:nvGrpSpPr>
            <p:cNvPr id="39" name="Group 38">
              <a:extLst>
                <a:ext uri="{FF2B5EF4-FFF2-40B4-BE49-F238E27FC236}">
                  <a16:creationId xmlns:a16="http://schemas.microsoft.com/office/drawing/2014/main" id="{46CFEADB-22B5-A9C2-4CC4-16A8E9B805B0}"/>
                </a:ext>
              </a:extLst>
            </p:cNvPr>
            <p:cNvGrpSpPr/>
            <p:nvPr/>
          </p:nvGrpSpPr>
          <p:grpSpPr>
            <a:xfrm>
              <a:off x="6833065" y="2079993"/>
              <a:ext cx="1373427" cy="1825302"/>
              <a:chOff x="8479546" y="3083661"/>
              <a:chExt cx="3319807" cy="4255415"/>
            </a:xfrm>
          </p:grpSpPr>
          <p:pic>
            <p:nvPicPr>
              <p:cNvPr id="47" name="Graphic 4">
                <a:extLst>
                  <a:ext uri="{FF2B5EF4-FFF2-40B4-BE49-F238E27FC236}">
                    <a16:creationId xmlns:a16="http://schemas.microsoft.com/office/drawing/2014/main" id="{E4329C9C-7375-7850-4C76-2746EB11492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85376" y="3083661"/>
                <a:ext cx="2655892" cy="2655569"/>
              </a:xfrm>
              <a:prstGeom prst="rect">
                <a:avLst/>
              </a:prstGeom>
            </p:spPr>
          </p:pic>
          <p:sp>
            <p:nvSpPr>
              <p:cNvPr id="48" name="Text Placeholder 5">
                <a:extLst>
                  <a:ext uri="{FF2B5EF4-FFF2-40B4-BE49-F238E27FC236}">
                    <a16:creationId xmlns:a16="http://schemas.microsoft.com/office/drawing/2014/main" id="{99E44A64-6468-1514-3F28-D831B025F503}"/>
                  </a:ext>
                </a:extLst>
              </p:cNvPr>
              <p:cNvSpPr txBox="1">
                <a:spLocks/>
              </p:cNvSpPr>
              <p:nvPr/>
            </p:nvSpPr>
            <p:spPr>
              <a:xfrm>
                <a:off x="8479546" y="5739230"/>
                <a:ext cx="3319807" cy="1599846"/>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1800">
                    <a:cs typeface="Segoe UI Semilight"/>
                  </a:rPr>
                  <a:t>Azure</a:t>
                </a:r>
                <a:endParaRPr lang="en-US" sz="1800">
                  <a:cs typeface="Arial"/>
                </a:endParaRPr>
              </a:p>
              <a:p>
                <a:pPr marL="0" indent="0" algn="ctr" defTabSz="1865484">
                  <a:buNone/>
                  <a:defRPr/>
                </a:pPr>
                <a:r>
                  <a:rPr lang="en-US" sz="1800">
                    <a:cs typeface="Segoe UI Semilight"/>
                  </a:rPr>
                  <a:t>AI Search</a:t>
                </a:r>
                <a:endParaRPr lang="en-US" sz="2400">
                  <a:cs typeface="Arial"/>
                </a:endParaRPr>
              </a:p>
            </p:txBody>
          </p:sp>
        </p:grpSp>
        <p:cxnSp>
          <p:nvCxnSpPr>
            <p:cNvPr id="19" name="Straight Arrow Connector 18">
              <a:extLst>
                <a:ext uri="{FF2B5EF4-FFF2-40B4-BE49-F238E27FC236}">
                  <a16:creationId xmlns:a16="http://schemas.microsoft.com/office/drawing/2014/main" id="{6AB50949-5933-4F2C-E828-C8ABB4ADEFF3}"/>
                </a:ext>
              </a:extLst>
            </p:cNvPr>
            <p:cNvCxnSpPr>
              <a:cxnSpLocks/>
            </p:cNvCxnSpPr>
            <p:nvPr/>
          </p:nvCxnSpPr>
          <p:spPr>
            <a:xfrm>
              <a:off x="5079077" y="2881276"/>
              <a:ext cx="1463040"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86DA695-AD93-E999-F4C9-A99FCD3BC2DD}"/>
                </a:ext>
              </a:extLst>
            </p:cNvPr>
            <p:cNvCxnSpPr>
              <a:cxnSpLocks/>
            </p:cNvCxnSpPr>
            <p:nvPr/>
          </p:nvCxnSpPr>
          <p:spPr>
            <a:xfrm>
              <a:off x="8206492" y="2795789"/>
              <a:ext cx="904791" cy="0"/>
            </a:xfrm>
            <a:prstGeom prst="straightConnector1">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D2183B03-036D-F991-390E-DA203F8ECE8C}"/>
              </a:ext>
            </a:extLst>
          </p:cNvPr>
          <p:cNvGrpSpPr/>
          <p:nvPr/>
        </p:nvGrpSpPr>
        <p:grpSpPr>
          <a:xfrm>
            <a:off x="303029" y="2358028"/>
            <a:ext cx="1554165" cy="1811150"/>
            <a:chOff x="303029" y="2358028"/>
            <a:chExt cx="1554165" cy="1811150"/>
          </a:xfrm>
        </p:grpSpPr>
        <p:pic>
          <p:nvPicPr>
            <p:cNvPr id="53" name="Graphic 52" descr="User with solid fill">
              <a:extLst>
                <a:ext uri="{FF2B5EF4-FFF2-40B4-BE49-F238E27FC236}">
                  <a16:creationId xmlns:a16="http://schemas.microsoft.com/office/drawing/2014/main" id="{08FABF7B-D586-6E09-B181-F72F7953E9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58020" y="2358028"/>
              <a:ext cx="1192161" cy="1192161"/>
            </a:xfrm>
            <a:prstGeom prst="rect">
              <a:avLst/>
            </a:prstGeom>
          </p:spPr>
        </p:pic>
        <p:sp>
          <p:nvSpPr>
            <p:cNvPr id="57" name="Text Placeholder 5">
              <a:extLst>
                <a:ext uri="{FF2B5EF4-FFF2-40B4-BE49-F238E27FC236}">
                  <a16:creationId xmlns:a16="http://schemas.microsoft.com/office/drawing/2014/main" id="{1D47E8E4-E856-A09F-2692-059ACC3BDC77}"/>
                </a:ext>
              </a:extLst>
            </p:cNvPr>
            <p:cNvSpPr txBox="1">
              <a:spLocks/>
            </p:cNvSpPr>
            <p:nvPr/>
          </p:nvSpPr>
          <p:spPr>
            <a:xfrm>
              <a:off x="303029" y="3439707"/>
              <a:ext cx="1554165" cy="72947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1800">
                  <a:cs typeface="Segoe UI Semilight"/>
                </a:rPr>
                <a:t>User</a:t>
              </a:r>
            </a:p>
          </p:txBody>
        </p:sp>
      </p:grpSp>
    </p:spTree>
    <p:extLst>
      <p:ext uri="{BB962C8B-B14F-4D97-AF65-F5344CB8AC3E}">
        <p14:creationId xmlns:p14="http://schemas.microsoft.com/office/powerpoint/2010/main" val="70519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E7D7A-5969-92E3-21D0-BFFDC43195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89A5B0-F2BC-7A60-B545-465F89B3B46D}"/>
              </a:ext>
            </a:extLst>
          </p:cNvPr>
          <p:cNvSpPr>
            <a:spLocks noGrp="1"/>
          </p:cNvSpPr>
          <p:nvPr>
            <p:ph type="title"/>
          </p:nvPr>
        </p:nvSpPr>
        <p:spPr/>
        <p:txBody>
          <a:bodyPr/>
          <a:lstStyle/>
          <a:p>
            <a:r>
              <a:rPr lang="en-US" dirty="0"/>
              <a:t>Aba "Ask": </a:t>
            </a:r>
            <a:r>
              <a:rPr lang="en-US" dirty="0" err="1"/>
              <a:t>Fluxo</a:t>
            </a:r>
            <a:r>
              <a:rPr lang="en-US" dirty="0"/>
              <a:t> RAG Simples</a:t>
            </a:r>
          </a:p>
        </p:txBody>
      </p:sp>
      <p:grpSp>
        <p:nvGrpSpPr>
          <p:cNvPr id="4" name="Group 3">
            <a:extLst>
              <a:ext uri="{FF2B5EF4-FFF2-40B4-BE49-F238E27FC236}">
                <a16:creationId xmlns:a16="http://schemas.microsoft.com/office/drawing/2014/main" id="{D5F1DD83-2271-7A1F-EB17-587BCE6A4375}"/>
              </a:ext>
            </a:extLst>
          </p:cNvPr>
          <p:cNvGrpSpPr/>
          <p:nvPr/>
        </p:nvGrpSpPr>
        <p:grpSpPr>
          <a:xfrm>
            <a:off x="2043763" y="3689574"/>
            <a:ext cx="2413786" cy="1950834"/>
            <a:chOff x="2043763" y="3689574"/>
            <a:chExt cx="2413786" cy="1950834"/>
          </a:xfrm>
        </p:grpSpPr>
        <p:sp>
          <p:nvSpPr>
            <p:cNvPr id="5" name="Text Placeholder 5">
              <a:extLst>
                <a:ext uri="{FF2B5EF4-FFF2-40B4-BE49-F238E27FC236}">
                  <a16:creationId xmlns:a16="http://schemas.microsoft.com/office/drawing/2014/main" id="{6CC37081-1512-4133-8EBA-51A75C8A3E95}"/>
                </a:ext>
              </a:extLst>
            </p:cNvPr>
            <p:cNvSpPr txBox="1">
              <a:spLocks/>
            </p:cNvSpPr>
            <p:nvPr/>
          </p:nvSpPr>
          <p:spPr>
            <a:xfrm>
              <a:off x="2919508" y="5195901"/>
              <a:ext cx="1538041" cy="444507"/>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Azure AI Search</a:t>
              </a:r>
              <a:endParaRPr lang="en-US" sz="5550">
                <a:cs typeface="Arial"/>
              </a:endParaRPr>
            </a:p>
          </p:txBody>
        </p:sp>
        <p:pic>
          <p:nvPicPr>
            <p:cNvPr id="6" name="Graphic 5">
              <a:extLst>
                <a:ext uri="{FF2B5EF4-FFF2-40B4-BE49-F238E27FC236}">
                  <a16:creationId xmlns:a16="http://schemas.microsoft.com/office/drawing/2014/main" id="{1950E3F1-7F06-2DAE-2D59-AB3E47BBCE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00685" y="3689574"/>
              <a:ext cx="1168288" cy="1291166"/>
            </a:xfrm>
            <a:prstGeom prst="rect">
              <a:avLst/>
            </a:prstGeom>
          </p:spPr>
        </p:pic>
        <p:sp>
          <p:nvSpPr>
            <p:cNvPr id="7" name="Arrow: Right 8">
              <a:extLst>
                <a:ext uri="{FF2B5EF4-FFF2-40B4-BE49-F238E27FC236}">
                  <a16:creationId xmlns:a16="http://schemas.microsoft.com/office/drawing/2014/main" id="{6D3C24C5-96AF-12B3-2053-BC3D3F9BDB1F}"/>
                </a:ext>
              </a:extLst>
            </p:cNvPr>
            <p:cNvSpPr/>
            <p:nvPr/>
          </p:nvSpPr>
          <p:spPr bwMode="auto">
            <a:xfrm>
              <a:off x="2043763" y="4239316"/>
              <a:ext cx="1056685" cy="34909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sp>
        <p:nvSpPr>
          <p:cNvPr id="8" name="TextBox 7">
            <a:extLst>
              <a:ext uri="{FF2B5EF4-FFF2-40B4-BE49-F238E27FC236}">
                <a16:creationId xmlns:a16="http://schemas.microsoft.com/office/drawing/2014/main" id="{56CC39CF-70AF-CCD4-03B5-1ABC7D7DC9BE}"/>
              </a:ext>
            </a:extLst>
          </p:cNvPr>
          <p:cNvSpPr txBox="1"/>
          <p:nvPr/>
        </p:nvSpPr>
        <p:spPr>
          <a:xfrm>
            <a:off x="4519728" y="4656917"/>
            <a:ext cx="2562549" cy="1661993"/>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dk1"/>
                </a:solidFill>
                <a:latin typeface="+mn-lt"/>
                <a:ea typeface="+mn-ea"/>
                <a:cs typeface="+mn-cs"/>
              </a:defRPr>
            </a:lvl1pPr>
            <a:lvl2pPr marL="1828983" algn="l" defTabSz="3657965" rtl="0" eaLnBrk="1" latinLnBrk="0" hangingPunct="1">
              <a:defRPr sz="7200" kern="1200">
                <a:solidFill>
                  <a:schemeClr val="dk1"/>
                </a:solidFill>
                <a:latin typeface="+mn-lt"/>
                <a:ea typeface="+mn-ea"/>
                <a:cs typeface="+mn-cs"/>
              </a:defRPr>
            </a:lvl2pPr>
            <a:lvl3pPr marL="3657965" algn="l" defTabSz="3657965" rtl="0" eaLnBrk="1" latinLnBrk="0" hangingPunct="1">
              <a:defRPr sz="7200" kern="1200">
                <a:solidFill>
                  <a:schemeClr val="dk1"/>
                </a:solidFill>
                <a:latin typeface="+mn-lt"/>
                <a:ea typeface="+mn-ea"/>
                <a:cs typeface="+mn-cs"/>
              </a:defRPr>
            </a:lvl3pPr>
            <a:lvl4pPr marL="5486948" algn="l" defTabSz="3657965" rtl="0" eaLnBrk="1" latinLnBrk="0" hangingPunct="1">
              <a:defRPr sz="7200" kern="1200">
                <a:solidFill>
                  <a:schemeClr val="dk1"/>
                </a:solidFill>
                <a:latin typeface="+mn-lt"/>
                <a:ea typeface="+mn-ea"/>
                <a:cs typeface="+mn-cs"/>
              </a:defRPr>
            </a:lvl4pPr>
            <a:lvl5pPr marL="7315932" algn="l" defTabSz="3657965" rtl="0" eaLnBrk="1" latinLnBrk="0" hangingPunct="1">
              <a:defRPr sz="7200" kern="1200">
                <a:solidFill>
                  <a:schemeClr val="dk1"/>
                </a:solidFill>
                <a:latin typeface="+mn-lt"/>
                <a:ea typeface="+mn-ea"/>
                <a:cs typeface="+mn-cs"/>
              </a:defRPr>
            </a:lvl5pPr>
            <a:lvl6pPr marL="9144915" algn="l" defTabSz="3657965" rtl="0" eaLnBrk="1" latinLnBrk="0" hangingPunct="1">
              <a:defRPr sz="7200" kern="1200">
                <a:solidFill>
                  <a:schemeClr val="dk1"/>
                </a:solidFill>
                <a:latin typeface="+mn-lt"/>
                <a:ea typeface="+mn-ea"/>
                <a:cs typeface="+mn-cs"/>
              </a:defRPr>
            </a:lvl6pPr>
            <a:lvl7pPr marL="10973897" algn="l" defTabSz="3657965" rtl="0" eaLnBrk="1" latinLnBrk="0" hangingPunct="1">
              <a:defRPr sz="7200" kern="1200">
                <a:solidFill>
                  <a:schemeClr val="dk1"/>
                </a:solidFill>
                <a:latin typeface="+mn-lt"/>
                <a:ea typeface="+mn-ea"/>
                <a:cs typeface="+mn-cs"/>
              </a:defRPr>
            </a:lvl7pPr>
            <a:lvl8pPr marL="12802880" algn="l" defTabSz="3657965" rtl="0" eaLnBrk="1" latinLnBrk="0" hangingPunct="1">
              <a:defRPr sz="7200" kern="1200">
                <a:solidFill>
                  <a:schemeClr val="dk1"/>
                </a:solidFill>
                <a:latin typeface="+mn-lt"/>
                <a:ea typeface="+mn-ea"/>
                <a:cs typeface="+mn-cs"/>
              </a:defRPr>
            </a:lvl8pPr>
            <a:lvl9pPr marL="14631864" algn="l" defTabSz="3657965" rtl="0" eaLnBrk="1" latinLnBrk="0" hangingPunct="1">
              <a:defRPr sz="7200" kern="1200">
                <a:solidFill>
                  <a:schemeClr val="dk1"/>
                </a:solidFill>
                <a:latin typeface="+mn-lt"/>
                <a:ea typeface="+mn-ea"/>
                <a:cs typeface="+mn-cs"/>
              </a:defRPr>
            </a:lvl9pPr>
          </a:lstStyle>
          <a:p>
            <a:r>
              <a:rPr lang="en-US" sz="1200" err="1">
                <a:solidFill>
                  <a:schemeClr val="tx1"/>
                </a:solidFill>
                <a:ea typeface="+mn-lt"/>
                <a:cs typeface="+mn-lt"/>
              </a:rPr>
              <a:t>PerksPlus.pdf#page</a:t>
            </a:r>
            <a:r>
              <a:rPr lang="en-US" sz="1200">
                <a:solidFill>
                  <a:schemeClr val="tx1"/>
                </a:solidFill>
                <a:ea typeface="+mn-lt"/>
                <a:cs typeface="+mn-lt"/>
              </a:rPr>
              <a:t>=2: Some of the lessons covered under </a:t>
            </a:r>
            <a:r>
              <a:rPr lang="en-US" sz="1200" err="1">
                <a:solidFill>
                  <a:schemeClr val="tx1"/>
                </a:solidFill>
                <a:ea typeface="+mn-lt"/>
                <a:cs typeface="+mn-lt"/>
              </a:rPr>
              <a:t>PerksPlus</a:t>
            </a:r>
            <a:r>
              <a:rPr lang="en-US" sz="1200">
                <a:solidFill>
                  <a:schemeClr val="tx1"/>
                </a:solidFill>
                <a:ea typeface="+mn-lt"/>
                <a:cs typeface="+mn-lt"/>
              </a:rPr>
              <a:t> include: · Skiing and snowboarding lessons · Scuba diving lessons · Surfing lessons · Horseback riding lessons These lessons provide employees with the opportunity to try new things, challenge themselves, and improve their physical skills.….</a:t>
            </a:r>
          </a:p>
        </p:txBody>
      </p:sp>
      <p:grpSp>
        <p:nvGrpSpPr>
          <p:cNvPr id="9" name="Group 8">
            <a:extLst>
              <a:ext uri="{FF2B5EF4-FFF2-40B4-BE49-F238E27FC236}">
                <a16:creationId xmlns:a16="http://schemas.microsoft.com/office/drawing/2014/main" id="{D2993A18-C0AC-6421-D0B8-25DF5EE7943F}"/>
              </a:ext>
            </a:extLst>
          </p:cNvPr>
          <p:cNvGrpSpPr/>
          <p:nvPr/>
        </p:nvGrpSpPr>
        <p:grpSpPr>
          <a:xfrm>
            <a:off x="2043402" y="3326932"/>
            <a:ext cx="6924898" cy="3186972"/>
            <a:chOff x="2043402" y="3326932"/>
            <a:chExt cx="6924898" cy="3186972"/>
          </a:xfrm>
        </p:grpSpPr>
        <p:sp>
          <p:nvSpPr>
            <p:cNvPr id="10" name="Text Placeholder 5">
              <a:extLst>
                <a:ext uri="{FF2B5EF4-FFF2-40B4-BE49-F238E27FC236}">
                  <a16:creationId xmlns:a16="http://schemas.microsoft.com/office/drawing/2014/main" id="{873D1D05-D835-C6F2-60D8-0BD16A4A2CAD}"/>
                </a:ext>
              </a:extLst>
            </p:cNvPr>
            <p:cNvSpPr txBox="1">
              <a:spLocks/>
            </p:cNvSpPr>
            <p:nvPr/>
          </p:nvSpPr>
          <p:spPr>
            <a:xfrm>
              <a:off x="7176434" y="5129782"/>
              <a:ext cx="1791866" cy="13841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a:t>
              </a:r>
              <a:endParaRPr lang="en-US" sz="2000">
                <a:cs typeface="Arial"/>
              </a:endParaRPr>
            </a:p>
          </p:txBody>
        </p:sp>
        <p:pic>
          <p:nvPicPr>
            <p:cNvPr id="11" name="Graphic 2">
              <a:extLst>
                <a:ext uri="{FF2B5EF4-FFF2-40B4-BE49-F238E27FC236}">
                  <a16:creationId xmlns:a16="http://schemas.microsoft.com/office/drawing/2014/main" id="{69993EFB-4EF6-B266-B7B2-056BFF11A2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33033" y="3326932"/>
              <a:ext cx="1627908" cy="1721555"/>
            </a:xfrm>
            <a:prstGeom prst="rect">
              <a:avLst/>
            </a:prstGeom>
          </p:spPr>
        </p:pic>
        <p:sp>
          <p:nvSpPr>
            <p:cNvPr id="12" name="Arrow: Right 10">
              <a:extLst>
                <a:ext uri="{FF2B5EF4-FFF2-40B4-BE49-F238E27FC236}">
                  <a16:creationId xmlns:a16="http://schemas.microsoft.com/office/drawing/2014/main" id="{E27D89A4-E13A-48C2-4C7A-C6637EF8ADE4}"/>
                </a:ext>
              </a:extLst>
            </p:cNvPr>
            <p:cNvSpPr/>
            <p:nvPr/>
          </p:nvSpPr>
          <p:spPr bwMode="auto">
            <a:xfrm>
              <a:off x="4312170" y="4239316"/>
              <a:ext cx="2850593"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3" name="Arrow: Right 11">
              <a:extLst>
                <a:ext uri="{FF2B5EF4-FFF2-40B4-BE49-F238E27FC236}">
                  <a16:creationId xmlns:a16="http://schemas.microsoft.com/office/drawing/2014/main" id="{E9EFF5DB-89DF-6564-EE64-DE045964DA36}"/>
                </a:ext>
              </a:extLst>
            </p:cNvPr>
            <p:cNvSpPr/>
            <p:nvPr/>
          </p:nvSpPr>
          <p:spPr bwMode="auto">
            <a:xfrm>
              <a:off x="2043402" y="3394479"/>
              <a:ext cx="5119360" cy="293302"/>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 name="Group 13">
            <a:extLst>
              <a:ext uri="{FF2B5EF4-FFF2-40B4-BE49-F238E27FC236}">
                <a16:creationId xmlns:a16="http://schemas.microsoft.com/office/drawing/2014/main" id="{185B0F71-F799-E2A2-BC6D-C0E3E565076A}"/>
              </a:ext>
            </a:extLst>
          </p:cNvPr>
          <p:cNvGrpSpPr/>
          <p:nvPr/>
        </p:nvGrpSpPr>
        <p:grpSpPr>
          <a:xfrm>
            <a:off x="8415343" y="1728219"/>
            <a:ext cx="3480724" cy="3033342"/>
            <a:chOff x="8415343" y="1728219"/>
            <a:chExt cx="3480724" cy="3033342"/>
          </a:xfrm>
        </p:grpSpPr>
        <p:grpSp>
          <p:nvGrpSpPr>
            <p:cNvPr id="15" name="Group 14">
              <a:extLst>
                <a:ext uri="{FF2B5EF4-FFF2-40B4-BE49-F238E27FC236}">
                  <a16:creationId xmlns:a16="http://schemas.microsoft.com/office/drawing/2014/main" id="{63F3C760-A10C-5DEB-82EB-41DE5DCE27BC}"/>
                </a:ext>
              </a:extLst>
            </p:cNvPr>
            <p:cNvGrpSpPr/>
            <p:nvPr/>
          </p:nvGrpSpPr>
          <p:grpSpPr>
            <a:xfrm>
              <a:off x="8415343" y="1728219"/>
              <a:ext cx="3480724" cy="1290070"/>
              <a:chOff x="18815883" y="2962848"/>
              <a:chExt cx="5090699" cy="2466784"/>
            </a:xfrm>
          </p:grpSpPr>
          <p:sp>
            <p:nvSpPr>
              <p:cNvPr id="18" name="Speech Bubble: Rectangle with Corners Rounded 18">
                <a:extLst>
                  <a:ext uri="{FF2B5EF4-FFF2-40B4-BE49-F238E27FC236}">
                    <a16:creationId xmlns:a16="http://schemas.microsoft.com/office/drawing/2014/main" id="{E027D0B9-6FC9-43E5-61AD-49875BF90134}"/>
                  </a:ext>
                </a:extLst>
              </p:cNvPr>
              <p:cNvSpPr/>
              <p:nvPr/>
            </p:nvSpPr>
            <p:spPr bwMode="auto">
              <a:xfrm>
                <a:off x="18815883" y="2962848"/>
                <a:ext cx="5090699" cy="2466784"/>
              </a:xfrm>
              <a:prstGeom prst="wedgeRoundRectCallout">
                <a:avLst>
                  <a:gd name="adj1" fmla="val 24202"/>
                  <a:gd name="adj2" fmla="val 65278"/>
                  <a:gd name="adj3" fmla="val 16667"/>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9" name="TextBox 18">
                <a:extLst>
                  <a:ext uri="{FF2B5EF4-FFF2-40B4-BE49-F238E27FC236}">
                    <a16:creationId xmlns:a16="http://schemas.microsoft.com/office/drawing/2014/main" id="{F757CE52-1EEE-144C-6270-B7D1FDD41D1B}"/>
                  </a:ext>
                </a:extLst>
              </p:cNvPr>
              <p:cNvSpPr txBox="1"/>
              <p:nvPr/>
            </p:nvSpPr>
            <p:spPr>
              <a:xfrm>
                <a:off x="18985365" y="3395992"/>
                <a:ext cx="4751733" cy="141242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pt-BR" sz="1600" dirty="0">
                    <a:latin typeface="Segoe UI"/>
                    <a:ea typeface="Menlo"/>
                    <a:cs typeface="Menlo"/>
                  </a:rPr>
                  <a:t>Sim, os benefícios da sua empresa cobrem atividades subaquáticas, como aulas de mergulho</a:t>
                </a:r>
                <a:r>
                  <a:rPr lang="en-US" sz="1600" baseline="30000" dirty="0">
                    <a:latin typeface="Segoe UI"/>
                    <a:ea typeface="Menlo"/>
                    <a:cs typeface="Menlo"/>
                  </a:rPr>
                  <a:t>1</a:t>
                </a:r>
                <a:endParaRPr lang="en-US" sz="1600" baseline="30000" dirty="0">
                  <a:latin typeface="Segoe UI"/>
                  <a:cs typeface="Segoe UI"/>
                </a:endParaRPr>
              </a:p>
            </p:txBody>
          </p:sp>
        </p:grpSp>
        <p:pic>
          <p:nvPicPr>
            <p:cNvPr id="16" name="Graphic 14">
              <a:extLst>
                <a:ext uri="{FF2B5EF4-FFF2-40B4-BE49-F238E27FC236}">
                  <a16:creationId xmlns:a16="http://schemas.microsoft.com/office/drawing/2014/main" id="{0A513D4F-4506-133A-F066-5284C87C7E8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80686" y="3143619"/>
              <a:ext cx="1537460" cy="1617942"/>
            </a:xfrm>
            <a:prstGeom prst="rect">
              <a:avLst/>
            </a:prstGeom>
          </p:spPr>
        </p:pic>
        <p:sp>
          <p:nvSpPr>
            <p:cNvPr id="17" name="Arrow: Right 17">
              <a:extLst>
                <a:ext uri="{FF2B5EF4-FFF2-40B4-BE49-F238E27FC236}">
                  <a16:creationId xmlns:a16="http://schemas.microsoft.com/office/drawing/2014/main" id="{306B6AF5-377D-9055-1032-7BD8583246CA}"/>
                </a:ext>
              </a:extLst>
            </p:cNvPr>
            <p:cNvSpPr/>
            <p:nvPr/>
          </p:nvSpPr>
          <p:spPr bwMode="auto">
            <a:xfrm>
              <a:off x="9106065" y="4295107"/>
              <a:ext cx="830562" cy="341123"/>
            </a:xfrm>
            <a:prstGeom prst="rightArrow">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FDC668A2-245C-CE38-CC1E-482981CAE7F5}"/>
              </a:ext>
            </a:extLst>
          </p:cNvPr>
          <p:cNvGrpSpPr/>
          <p:nvPr/>
        </p:nvGrpSpPr>
        <p:grpSpPr>
          <a:xfrm>
            <a:off x="173007" y="2196548"/>
            <a:ext cx="3603650" cy="4058409"/>
            <a:chOff x="163068" y="2294004"/>
            <a:chExt cx="3603650" cy="4058409"/>
          </a:xfrm>
        </p:grpSpPr>
        <p:pic>
          <p:nvPicPr>
            <p:cNvPr id="21" name="Graphic 13">
              <a:extLst>
                <a:ext uri="{FF2B5EF4-FFF2-40B4-BE49-F238E27FC236}">
                  <a16:creationId xmlns:a16="http://schemas.microsoft.com/office/drawing/2014/main" id="{9AC4A206-E7FB-0B39-5682-55628FAB08B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5107" y="3488251"/>
              <a:ext cx="1477321" cy="1530271"/>
            </a:xfrm>
            <a:prstGeom prst="rect">
              <a:avLst/>
            </a:prstGeom>
          </p:spPr>
        </p:pic>
        <p:sp>
          <p:nvSpPr>
            <p:cNvPr id="22" name="Text Placeholder 5">
              <a:extLst>
                <a:ext uri="{FF2B5EF4-FFF2-40B4-BE49-F238E27FC236}">
                  <a16:creationId xmlns:a16="http://schemas.microsoft.com/office/drawing/2014/main" id="{C21DD7EE-3AA0-6F67-18C1-07072F6F531E}"/>
                </a:ext>
              </a:extLst>
            </p:cNvPr>
            <p:cNvSpPr txBox="1">
              <a:spLocks/>
            </p:cNvSpPr>
            <p:nvPr/>
          </p:nvSpPr>
          <p:spPr>
            <a:xfrm>
              <a:off x="163068" y="5342102"/>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a:latin typeface="+mj-lt"/>
                  <a:cs typeface="Segoe UI Semilight"/>
                </a:rPr>
                <a:t>User</a:t>
              </a:r>
              <a:endParaRPr lang="en-US"/>
            </a:p>
            <a:p>
              <a:pPr marL="0" indent="0" algn="ctr" defTabSz="1865484">
                <a:buNone/>
                <a:defRPr/>
              </a:pPr>
              <a:r>
                <a:rPr lang="en-US" sz="2000">
                  <a:latin typeface="+mj-lt"/>
                  <a:cs typeface="Segoe UI Semilight"/>
                </a:rPr>
                <a:t>Question</a:t>
              </a:r>
              <a:endParaRPr lang="en-US" sz="2000">
                <a:cs typeface="Segoe UI Semilight"/>
              </a:endParaRPr>
            </a:p>
          </p:txBody>
        </p:sp>
        <p:grpSp>
          <p:nvGrpSpPr>
            <p:cNvPr id="23" name="Group 22">
              <a:extLst>
                <a:ext uri="{FF2B5EF4-FFF2-40B4-BE49-F238E27FC236}">
                  <a16:creationId xmlns:a16="http://schemas.microsoft.com/office/drawing/2014/main" id="{9AE0FD8D-506A-1B8C-BCBA-84FC181C303F}"/>
                </a:ext>
              </a:extLst>
            </p:cNvPr>
            <p:cNvGrpSpPr/>
            <p:nvPr/>
          </p:nvGrpSpPr>
          <p:grpSpPr>
            <a:xfrm>
              <a:off x="305871" y="2294004"/>
              <a:ext cx="3460847" cy="1041523"/>
              <a:chOff x="521530" y="4240114"/>
              <a:chExt cx="5425157" cy="1671130"/>
            </a:xfrm>
          </p:grpSpPr>
          <p:sp>
            <p:nvSpPr>
              <p:cNvPr id="24" name="Speech Bubble: Rectangle with Corners Rounded 7">
                <a:extLst>
                  <a:ext uri="{FF2B5EF4-FFF2-40B4-BE49-F238E27FC236}">
                    <a16:creationId xmlns:a16="http://schemas.microsoft.com/office/drawing/2014/main" id="{DCD65402-3725-C660-B36F-7800E875FF85}"/>
                  </a:ext>
                </a:extLst>
              </p:cNvPr>
              <p:cNvSpPr/>
              <p:nvPr/>
            </p:nvSpPr>
            <p:spPr bwMode="auto">
              <a:xfrm>
                <a:off x="521530" y="4240114"/>
                <a:ext cx="5425157" cy="1436405"/>
              </a:xfrm>
              <a:prstGeom prst="wedgeRoundRectCallout">
                <a:avLst/>
              </a:prstGeom>
              <a:solidFill>
                <a:srgbClr val="2454C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5" name="Text Placeholder 5">
                <a:extLst>
                  <a:ext uri="{FF2B5EF4-FFF2-40B4-BE49-F238E27FC236}">
                    <a16:creationId xmlns:a16="http://schemas.microsoft.com/office/drawing/2014/main" id="{51C4C2AF-444D-D933-1739-E3FFCBA89C8D}"/>
                  </a:ext>
                </a:extLst>
              </p:cNvPr>
              <p:cNvSpPr txBox="1">
                <a:spLocks/>
              </p:cNvSpPr>
              <p:nvPr/>
            </p:nvSpPr>
            <p:spPr>
              <a:xfrm>
                <a:off x="672027" y="4327751"/>
                <a:ext cx="5239178" cy="158349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pt-BR" sz="1600" dirty="0">
                    <a:latin typeface="Segoe UI"/>
                    <a:cs typeface="Segoe UI Semilight"/>
                  </a:rPr>
                  <a:t>Os benefícios da minha empresa cobrem atividades subaquáticas?</a:t>
                </a:r>
                <a:endParaRPr lang="en-US" sz="1600" dirty="0">
                  <a:latin typeface="Segoe UI"/>
                  <a:cs typeface="Segoe UI"/>
                </a:endParaRPr>
              </a:p>
            </p:txBody>
          </p:sp>
        </p:grpSp>
      </p:grpSp>
    </p:spTree>
    <p:extLst>
      <p:ext uri="{BB962C8B-B14F-4D97-AF65-F5344CB8AC3E}">
        <p14:creationId xmlns:p14="http://schemas.microsoft.com/office/powerpoint/2010/main" val="5053659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theme/theme1.xml><?xml version="1.0" encoding="utf-8"?>
<a:theme xmlns:a="http://schemas.openxmlformats.org/drawingml/2006/main" name="Microsoft AI Tour 16:9 Template Dark">
  <a:themeElements>
    <a:clrScheme name="Custom 197">
      <a:dk1>
        <a:srgbClr val="091F2C"/>
      </a:dk1>
      <a:lt1>
        <a:srgbClr val="FFFFFF"/>
      </a:lt1>
      <a:dk2>
        <a:srgbClr val="091F2C"/>
      </a:dk2>
      <a:lt2>
        <a:srgbClr val="E8E6DF"/>
      </a:lt2>
      <a:accent1>
        <a:srgbClr val="C5B4E3"/>
      </a:accent1>
      <a:accent2>
        <a:srgbClr val="0078D4"/>
      </a:accent2>
      <a:accent3>
        <a:srgbClr val="8DE971"/>
      </a:accent3>
      <a:accent4>
        <a:srgbClr val="D7D2CB"/>
      </a:accent4>
      <a:accent5>
        <a:srgbClr val="8661C5"/>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icrosoft AI Tour_2024_16-9 Event-template.potx" id="{10A8AE99-8A8D-4608-9F84-61FDF4D5C73D}" vid="{837E6454-BB5A-485A-B15D-3D489AC26F9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4925C27B3ADB5469B06FE7A435DCE3F" ma:contentTypeVersion="13" ma:contentTypeDescription="Create a new document." ma:contentTypeScope="" ma:versionID="badf56bc76d54608cc2a02cc6874d755">
  <xsd:schema xmlns:xsd="http://www.w3.org/2001/XMLSchema" xmlns:xs="http://www.w3.org/2001/XMLSchema" xmlns:p="http://schemas.microsoft.com/office/2006/metadata/properties" xmlns:ns1="http://schemas.microsoft.com/sharepoint/v3" xmlns:ns2="fed66e55-c941-4e39-8cb9-763ce1174e9f" xmlns:ns3="f2a6f4ca-5247-406e-b053-1da4431a8aba" targetNamespace="http://schemas.microsoft.com/office/2006/metadata/properties" ma:root="true" ma:fieldsID="ae94ac1c592ba472f320e37268160b24" ns1:_="" ns2:_="" ns3:_="">
    <xsd:import namespace="http://schemas.microsoft.com/sharepoint/v3"/>
    <xsd:import namespace="fed66e55-c941-4e39-8cb9-763ce1174e9f"/>
    <xsd:import namespace="f2a6f4ca-5247-406e-b053-1da4431a8ab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ed66e55-c941-4e39-8cb9-763ce1174e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2a6f4ca-5247-406e-b053-1da4431a8ab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505f3ab-082a-4f57-b038-70f5450bd252}" ma:internalName="TaxCatchAll" ma:showField="CatchAllData" ma:web="f2a6f4ca-5247-406e-b053-1da4431a8ab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ed66e55-c941-4e39-8cb9-763ce1174e9f">
      <Terms xmlns="http://schemas.microsoft.com/office/infopath/2007/PartnerControls"/>
    </lcf76f155ced4ddcb4097134ff3c332f>
    <_ip_UnifiedCompliancePolicyUIAction xmlns="http://schemas.microsoft.com/sharepoint/v3" xsi:nil="true"/>
    <_ip_UnifiedCompliancePolicyProperties xmlns="http://schemas.microsoft.com/sharepoint/v3" xsi:nil="true"/>
    <TaxCatchAll xmlns="f2a6f4ca-5247-406e-b053-1da4431a8aba" xsi:nil="true"/>
  </documentManagement>
</p:properties>
</file>

<file path=customXml/itemProps1.xml><?xml version="1.0" encoding="utf-8"?>
<ds:datastoreItem xmlns:ds="http://schemas.openxmlformats.org/officeDocument/2006/customXml" ds:itemID="{39AD097B-2910-44F3-AC28-CEBF8CD886B2}">
  <ds:schemaRefs>
    <ds:schemaRef ds:uri="f2a6f4ca-5247-406e-b053-1da4431a8aba"/>
    <ds:schemaRef ds:uri="fed66e55-c941-4e39-8cb9-763ce1174e9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48419D9-581A-44A8-91B6-4F43E1D6982A}">
  <ds:schemaRefs>
    <ds:schemaRef ds:uri="http://schemas.microsoft.com/sharepoint/v3/contenttype/forms"/>
  </ds:schemaRefs>
</ds:datastoreItem>
</file>

<file path=customXml/itemProps3.xml><?xml version="1.0" encoding="utf-8"?>
<ds:datastoreItem xmlns:ds="http://schemas.openxmlformats.org/officeDocument/2006/customXml" ds:itemID="{96433F3D-D6EB-404B-A6A4-2834F1FD1D65}">
  <ds:schemaRefs>
    <ds:schemaRef ds:uri="http://purl.org/dc/dcmitype/"/>
    <ds:schemaRef ds:uri="f2a6f4ca-5247-406e-b053-1da4431a8aba"/>
    <ds:schemaRef ds:uri="http://schemas.microsoft.com/sharepoint/v3"/>
    <ds:schemaRef ds:uri="http://schemas.microsoft.com/office/2006/metadata/properties"/>
    <ds:schemaRef ds:uri="http://schemas.microsoft.com/office/2006/documentManagement/types"/>
    <ds:schemaRef ds:uri="http://www.w3.org/XML/1998/namespace"/>
    <ds:schemaRef ds:uri="fed66e55-c941-4e39-8cb9-763ce1174e9f"/>
    <ds:schemaRef ds:uri="http://purl.org/dc/terms/"/>
    <ds:schemaRef ds:uri="http://purl.org/dc/elements/1.1/"/>
    <ds:schemaRef ds:uri="http://schemas.microsoft.com/office/infopath/2007/PartnerControls"/>
    <ds:schemaRef ds:uri="http://schemas.openxmlformats.org/package/2006/metadata/core-properties"/>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409</TotalTime>
  <Words>2691</Words>
  <Application>Microsoft Office PowerPoint</Application>
  <PresentationFormat>Widescreen</PresentationFormat>
  <Paragraphs>428</Paragraphs>
  <Slides>35</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-apple-system</vt:lpstr>
      <vt:lpstr>Aptos</vt:lpstr>
      <vt:lpstr>Arial</vt:lpstr>
      <vt:lpstr>Consolas</vt:lpstr>
      <vt:lpstr>Menlo</vt:lpstr>
      <vt:lpstr>Monaco</vt:lpstr>
      <vt:lpstr>Segoe Sans Display Semibold</vt:lpstr>
      <vt:lpstr>Segoe UI</vt:lpstr>
      <vt:lpstr>Segoe UI Semibold</vt:lpstr>
      <vt:lpstr>Segoe UI Semilight</vt:lpstr>
      <vt:lpstr>Wingdings</vt:lpstr>
      <vt:lpstr>Microsoft AI Tour 16:9 Template Dark</vt:lpstr>
      <vt:lpstr>Construindo RAG com Azure AI Studio e Python</vt:lpstr>
      <vt:lpstr>RAG: Retrieval Augmented Generation</vt:lpstr>
      <vt:lpstr>RAG: Retrieval Augmented Generation</vt:lpstr>
      <vt:lpstr>RAG com a SDK da OpenAI (Python)</vt:lpstr>
      <vt:lpstr>RAG com a SDK da OpenAI + Azure AI Search</vt:lpstr>
      <vt:lpstr>Applicação RAG: Deep dive</vt:lpstr>
      <vt:lpstr>azure-search-openai-demo</vt:lpstr>
      <vt:lpstr>Arquitetura da Aplicação</vt:lpstr>
      <vt:lpstr>Aba "Ask": Fluxo RAG Simples</vt:lpstr>
      <vt:lpstr>Aba "Chat": Flow RAG Avançado</vt:lpstr>
      <vt:lpstr>Azure AI Search</vt:lpstr>
      <vt:lpstr>Análise de Código</vt:lpstr>
      <vt:lpstr>Processo de Ingestão de Dados</vt:lpstr>
      <vt:lpstr>Mude o azure-search-openai-demo</vt:lpstr>
      <vt:lpstr>Abrindo o Projeto: 3 Opções</vt:lpstr>
      <vt:lpstr>Pré-requisitos de Deploy</vt:lpstr>
      <vt:lpstr>Deploy com o Azure Developer CLI</vt:lpstr>
      <vt:lpstr>Adicione seus dados</vt:lpstr>
      <vt:lpstr>Começando o servidor local</vt:lpstr>
      <vt:lpstr>Personalizando o front-end</vt:lpstr>
      <vt:lpstr>Personalizando o back-end</vt:lpstr>
      <vt:lpstr>Alterando o prompt</vt:lpstr>
      <vt:lpstr>Escolhendo uma framework Python</vt:lpstr>
      <vt:lpstr>O problema com frameworks síncronos</vt:lpstr>
      <vt:lpstr>Frameworks assíncronos permitem simultaneidade</vt:lpstr>
      <vt:lpstr>Escolha um framework async</vt:lpstr>
      <vt:lpstr>...Use chamadas asnyc com LLMs!</vt:lpstr>
      <vt:lpstr>Mais soluções RAG em Python</vt:lpstr>
      <vt:lpstr>Que temos num RAG?</vt:lpstr>
      <vt:lpstr>Opcional: Orchestrators e LLM wrappers</vt:lpstr>
      <vt:lpstr>Open-source RAG chat solution: PostgreSQL</vt:lpstr>
      <vt:lpstr>Open-source RAG chat solution: CosmosDB MongoDB</vt:lpstr>
      <vt:lpstr>Open-source RAG chat solution: Llamaindex</vt:lpstr>
      <vt:lpstr>Open-source RAG chat solution: Azure AI Studio</vt:lpstr>
      <vt:lpstr>Faça RAG com 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Daisy Chaussee</dc:creator>
  <cp:lastModifiedBy>Josh Oh</cp:lastModifiedBy>
  <cp:revision>5</cp:revision>
  <dcterms:created xsi:type="dcterms:W3CDTF">2024-08-07T00:36:26Z</dcterms:created>
  <dcterms:modified xsi:type="dcterms:W3CDTF">2024-09-12T18:07:54Z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0x01010014925C27B3ADB5469B06FE7A435DCE3F</vt:lpwstr>
  </property>
  <property fmtid="{D5CDD505-2E9C-101B-9397-08002B2CF9AE}" pid="3" name="MediaServiceImageTags">
    <vt:lpwstr/>
  </property>
</Properties>
</file>